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PT Sans Narrow"/>
      <p:regular r:id="rId63"/>
      <p:bold r:id="rId64"/>
    </p:embeddedFont>
    <p:embeddedFont>
      <p:font typeface="Lato"/>
      <p:regular r:id="rId65"/>
      <p:bold r:id="rId66"/>
      <p:italic r:id="rId67"/>
      <p:boldItalic r:id="rId68"/>
    </p:embeddedFont>
    <p:embeddedFont>
      <p:font typeface="Helvetica Neue"/>
      <p:regular r:id="rId69"/>
      <p:bold r:id="rId70"/>
      <p:italic r:id="rId71"/>
      <p:boldItalic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8F4984-D1AC-49AC-8735-CF51023810BB}">
  <a:tblStyle styleId="{CE8F4984-D1AC-49AC-8735-CF51023810B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regular.fntdata"/><Relationship Id="rId72" Type="http://schemas.openxmlformats.org/officeDocument/2006/relationships/font" Target="fonts/HelveticaNeue-boldItalic.fntdata"/><Relationship Id="rId31" Type="http://schemas.openxmlformats.org/officeDocument/2006/relationships/slide" Target="slides/slide26.xml"/><Relationship Id="rId75" Type="http://schemas.openxmlformats.org/officeDocument/2006/relationships/font" Target="fonts/OpenSans-italic.fntdata"/><Relationship Id="rId30" Type="http://schemas.openxmlformats.org/officeDocument/2006/relationships/slide" Target="slides/slide25.xml"/><Relationship Id="rId74" Type="http://schemas.openxmlformats.org/officeDocument/2006/relationships/font" Target="fonts/OpenSans-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OpenSans-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PTSansNarrow-bold.fntdata"/><Relationship Id="rId63" Type="http://schemas.openxmlformats.org/officeDocument/2006/relationships/font" Target="fonts/PTSansNarrow-regular.fntdata"/><Relationship Id="rId22" Type="http://schemas.openxmlformats.org/officeDocument/2006/relationships/slide" Target="slides/slide17.xml"/><Relationship Id="rId66" Type="http://schemas.openxmlformats.org/officeDocument/2006/relationships/font" Target="fonts/Lato-bold.fntdata"/><Relationship Id="rId21" Type="http://schemas.openxmlformats.org/officeDocument/2006/relationships/slide" Target="slides/slide16.xml"/><Relationship Id="rId65" Type="http://schemas.openxmlformats.org/officeDocument/2006/relationships/font" Target="fonts/Lato-regular.fntdata"/><Relationship Id="rId24" Type="http://schemas.openxmlformats.org/officeDocument/2006/relationships/slide" Target="slides/slide19.xml"/><Relationship Id="rId68" Type="http://schemas.openxmlformats.org/officeDocument/2006/relationships/font" Target="fonts/Lato-boldItalic.fntdata"/><Relationship Id="rId23" Type="http://schemas.openxmlformats.org/officeDocument/2006/relationships/slide" Target="slides/slide18.xml"/><Relationship Id="rId67" Type="http://schemas.openxmlformats.org/officeDocument/2006/relationships/font" Target="fonts/La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02318125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02318125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Fig. 1:  Integrating over the fractional momentum x, one obtains the form factors.</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Fig. 2: Even in the chiral limit the onset of quark mass would be  present  </a:t>
            </a:r>
            <a:endParaRPr sz="1200">
              <a:latin typeface="Helvetica Neue"/>
              <a:ea typeface="Helvetica Neue"/>
              <a:cs typeface="Helvetica Neue"/>
              <a:sym typeface="Helvetica Neue"/>
            </a:endParaRPr>
          </a:p>
          <a:p>
            <a:pPr indent="0" lvl="0" marL="0" rtl="0" algn="l">
              <a:spcBef>
                <a:spcPts val="0"/>
              </a:spcBef>
              <a:spcAft>
                <a:spcPts val="0"/>
              </a:spcAft>
              <a:buClr>
                <a:srgbClr val="000000"/>
              </a:buClr>
              <a:buFont typeface="Arial"/>
              <a:buNone/>
            </a:pPr>
            <a:r>
              <a:t/>
            </a:r>
            <a:endParaRPr sz="1200">
              <a:latin typeface="Helvetica Neue"/>
              <a:ea typeface="Helvetica Neue"/>
              <a:cs typeface="Helvetica Neue"/>
              <a:sym typeface="Helvetica Neue"/>
            </a:endParaRPr>
          </a:p>
          <a:p>
            <a:pPr indent="0" lvl="0" marL="0" rtl="0" algn="l">
              <a:spcBef>
                <a:spcPts val="0"/>
              </a:spcBef>
              <a:spcAft>
                <a:spcPts val="0"/>
              </a:spcAft>
              <a:buClr>
                <a:srgbClr val="000000"/>
              </a:buClr>
              <a:buFont typeface="Arial"/>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003c619ad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003c619ad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02318125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02318125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003c619ad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003c619ad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003c619ad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003c619ad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6003c619ad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003c619ad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003c619ad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003c619ad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003c619ad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003c619ad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003c619a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003c619a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003c619ad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003c619ad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6003c619ad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003c619ad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6003c619ad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003c619ad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e0a9b6b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e0a9b6b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At some point asymptotic freedom begins and this is where FF flattens out (i.e. no Q2 dependence). The scaling is where this flattens out to, because it depends on how Q2 scales leading to asymptotic freedom</a:t>
            </a:r>
            <a:endParaRPr sz="1200">
              <a:latin typeface="Helvetica Neue"/>
              <a:ea typeface="Helvetica Neue"/>
              <a:cs typeface="Helvetica Neue"/>
              <a:sym typeface="Helvetica Neu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6003c619ad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003c619ad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Fig. 1:  Integrating over the fractional momentum x, one obtains the form factors.</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Fig. 2: Even in the chiral limit the onset of quark mass would be  present  </a:t>
            </a:r>
            <a:endParaRPr sz="1200">
              <a:latin typeface="Helvetica Neue"/>
              <a:ea typeface="Helvetica Neue"/>
              <a:cs typeface="Helvetica Neue"/>
              <a:sym typeface="Helvetica Neue"/>
            </a:endParaRPr>
          </a:p>
          <a:p>
            <a:pPr indent="0" lvl="0" marL="0" rtl="0" algn="l">
              <a:spcBef>
                <a:spcPts val="0"/>
              </a:spcBef>
              <a:spcAft>
                <a:spcPts val="0"/>
              </a:spcAft>
              <a:buClr>
                <a:srgbClr val="000000"/>
              </a:buClr>
              <a:buFont typeface="Arial"/>
              <a:buNone/>
            </a:pPr>
            <a:r>
              <a:t/>
            </a:r>
            <a:endParaRPr sz="1200">
              <a:latin typeface="Helvetica Neue"/>
              <a:ea typeface="Helvetica Neue"/>
              <a:cs typeface="Helvetica Neue"/>
              <a:sym typeface="Helvetica Neue"/>
            </a:endParaRPr>
          </a:p>
          <a:p>
            <a:pPr indent="0" lvl="0" marL="0" rtl="0" algn="l">
              <a:spcBef>
                <a:spcPts val="0"/>
              </a:spcBef>
              <a:spcAft>
                <a:spcPts val="0"/>
              </a:spcAft>
              <a:buClr>
                <a:srgbClr val="000000"/>
              </a:buClr>
              <a:buFont typeface="Arial"/>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5b6d3f1e2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b6d3f1e2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b6d3f1e2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b6d3f1e2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And for the same Q2 values, one can fit several cross section values for different epsilon values</a:t>
            </a:r>
            <a:endParaRPr sz="1200">
              <a:latin typeface="Helvetica Neue"/>
              <a:ea typeface="Helvetica Neue"/>
              <a:cs typeface="Helvetica Neue"/>
              <a:sym typeface="Helvetica Neu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602318125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02318125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Helvetica Neue"/>
              <a:buChar char="●"/>
            </a:pPr>
            <a:r>
              <a:rPr lang="en" sz="1600">
                <a:latin typeface="Helvetica Neue"/>
                <a:ea typeface="Helvetica Neue"/>
                <a:cs typeface="Helvetica Neue"/>
                <a:sym typeface="Helvetica Neue"/>
              </a:rPr>
              <a:t>At sufficiently high Q2, the process should be understandable in terms of the “handbag” diagram – can be verified experimentally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602318125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602318125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Helvetica Neue"/>
              <a:buChar char="●"/>
            </a:pPr>
            <a:r>
              <a:rPr lang="en" sz="1600">
                <a:latin typeface="Helvetica Neue"/>
                <a:ea typeface="Helvetica Neue"/>
                <a:cs typeface="Helvetica Neue"/>
                <a:sym typeface="Helvetica Neue"/>
              </a:rPr>
              <a:t>At sufficiently high Q2, the process should be understandable in terms of the “handbag” diagram – can be verified experimentally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602318125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02318125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Helvetica Neue"/>
              <a:buChar char="●"/>
            </a:pPr>
            <a:r>
              <a:rPr lang="en" sz="1600">
                <a:latin typeface="Helvetica Neue"/>
                <a:ea typeface="Helvetica Neue"/>
                <a:cs typeface="Helvetica Neue"/>
                <a:sym typeface="Helvetica Neue"/>
              </a:rPr>
              <a:t>At sufficiently high Q2, the process should be understandable in terms of the “handbag” diagram – can be verified experimentally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6003c619a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003c619a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5b6d3f1e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b6d3f1e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spcBef>
                <a:spcPts val="0"/>
              </a:spcBef>
              <a:spcAft>
                <a:spcPts val="0"/>
              </a:spcAft>
              <a:buSzPts val="1400"/>
              <a:buFont typeface="Helvetica Neue"/>
              <a:buChar char="○"/>
            </a:pPr>
            <a:r>
              <a:rPr lang="en" sz="1400">
                <a:latin typeface="Helvetica Neue"/>
                <a:ea typeface="Helvetica Neue"/>
                <a:cs typeface="Helvetica Neue"/>
                <a:sym typeface="Helvetica Neue"/>
              </a:rPr>
              <a:t>Spectrometer acceptance, kinematics, and efficiencies</a:t>
            </a:r>
            <a:endParaRPr sz="1200">
              <a:latin typeface="Helvetica Neue"/>
              <a:ea typeface="Helvetica Neue"/>
              <a:cs typeface="Helvetica Neue"/>
              <a:sym typeface="Helvetica Neu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6003c619a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003c619a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a:p>
            <a:pPr indent="0" lvl="0" marL="0" rtl="0" algn="l">
              <a:spcBef>
                <a:spcPts val="0"/>
              </a:spcBef>
              <a:spcAft>
                <a:spcPts val="0"/>
              </a:spcAft>
              <a:buClr>
                <a:srgbClr val="000000"/>
              </a:buClr>
              <a:buFont typeface="Arial"/>
              <a:buNone/>
            </a:pPr>
            <a:r>
              <a:t/>
            </a:r>
            <a:endParaRPr sz="1200">
              <a:latin typeface="Helvetica Neue"/>
              <a:ea typeface="Helvetica Neue"/>
              <a:cs typeface="Helvetica Neue"/>
              <a:sym typeface="Helvetica Neue"/>
            </a:endParaRPr>
          </a:p>
          <a:p>
            <a:pPr indent="0" lvl="0" marL="0" rtl="0" algn="l">
              <a:spcBef>
                <a:spcPts val="0"/>
              </a:spcBef>
              <a:spcAft>
                <a:spcPts val="0"/>
              </a:spcAft>
              <a:buClr>
                <a:srgbClr val="000000"/>
              </a:buClr>
              <a:buFont typeface="Arial"/>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5b70edb1e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b70edb1e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Right low epsilon setting is impossible because we’d run into the beam pipe</a:t>
            </a:r>
            <a:endParaRPr sz="1200">
              <a:latin typeface="Helvetica Neue"/>
              <a:ea typeface="Helvetica Neue"/>
              <a:cs typeface="Helvetica Neue"/>
              <a:sym typeface="Helvetica Neu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c5c18db1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c5c18db1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5b70edb1e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b70edb1e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5b70edb1e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b70edb1e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5b70edb1e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b70edb1e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5b876afb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b876afb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59a96a1211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9a96a121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59a96a1211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9a96a1211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5b876afb1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b876afb1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Mystery bump, proton leak through HG center?</a:t>
            </a:r>
            <a:endParaRPr sz="1200">
              <a:latin typeface="Helvetica Neue"/>
              <a:ea typeface="Helvetica Neue"/>
              <a:cs typeface="Helvetica Neue"/>
              <a:sym typeface="Helvetica Neu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9a96a1211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9a96a1211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602318125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02318125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5b876afb1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b876afb1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9ca495be8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9ca495be8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out heep</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9ca495be8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9ca495be8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TDC not raw is reference time corrected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9ca495be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9ca495be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9ca495be8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9ca495be8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Drift distance distributions for each plane should be flat</a:t>
            </a:r>
            <a:endParaRPr/>
          </a:p>
          <a:p>
            <a:pPr indent="0" lvl="0" marL="0" rtl="0" algn="l">
              <a:spcBef>
                <a:spcPts val="0"/>
              </a:spcBef>
              <a:spcAft>
                <a:spcPts val="0"/>
              </a:spcAft>
              <a:buNone/>
            </a:pPr>
            <a:r>
              <a:rPr lang="en"/>
              <a:t>“Residuals” for each plane should be a narrow peak centred at 0 since the residual is a measure of the difference between the final position for a track and the hit location</a:t>
            </a:r>
            <a:endParaRPr/>
          </a:p>
          <a:p>
            <a:pPr indent="0" lvl="0" marL="0" rtl="0" algn="l">
              <a:spcBef>
                <a:spcPts val="0"/>
              </a:spcBef>
              <a:spcAft>
                <a:spcPts val="0"/>
              </a:spcAft>
              <a:buNone/>
            </a:pPr>
            <a:r>
              <a:rPr lang="en"/>
              <a:t>obtained from each individual chamber.</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9ca495be8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9ca495be8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normalised energy peak (Edep/P)</a:t>
            </a:r>
            <a:endParaRPr/>
          </a:p>
          <a:p>
            <a:pPr indent="0" lvl="0" marL="0" rtl="0" algn="l">
              <a:spcBef>
                <a:spcPts val="0"/>
              </a:spcBef>
              <a:spcAft>
                <a:spcPts val="0"/>
              </a:spcAft>
              <a:buNone/>
            </a:pPr>
            <a:r>
              <a:rPr lang="en"/>
              <a:t>the plot of the normalised energy as a function of δ(∆P ) is a relatively straight line barring a few minor wiggles at high δ</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9ca495be8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9ca495be8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9ca495be8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9ca495be8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9ca495be8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9ca495be8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Fixes to hcana but a critical aspect to focus on going forward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9ca495be8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9ca495be8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Thought we’d be going to stockholm for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6003c619ad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003c619ad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9ca495be8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9ca495be8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5c113047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5c113047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5b70edb1e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5b70edb1e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602318125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602318125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6003c619a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6003c619a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Fig. 1:  Integrating over the fractional momentum x, one obtains the form factors.</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Fig. 2: Even in the chiral limit the onset of quark mass would be  present  </a:t>
            </a:r>
            <a:endParaRPr sz="1200">
              <a:latin typeface="Helvetica Neue"/>
              <a:ea typeface="Helvetica Neue"/>
              <a:cs typeface="Helvetica Neue"/>
              <a:sym typeface="Helvetica Neue"/>
            </a:endParaRPr>
          </a:p>
          <a:p>
            <a:pPr indent="0" lvl="0" marL="0" rtl="0" algn="l">
              <a:spcBef>
                <a:spcPts val="0"/>
              </a:spcBef>
              <a:spcAft>
                <a:spcPts val="0"/>
              </a:spcAft>
              <a:buClr>
                <a:srgbClr val="000000"/>
              </a:buClr>
              <a:buFont typeface="Arial"/>
              <a:buNone/>
            </a:pPr>
            <a:r>
              <a:t/>
            </a:r>
            <a:endParaRPr sz="1200">
              <a:latin typeface="Helvetica Neue"/>
              <a:ea typeface="Helvetica Neue"/>
              <a:cs typeface="Helvetica Neue"/>
              <a:sym typeface="Helvetica Neue"/>
            </a:endParaRPr>
          </a:p>
          <a:p>
            <a:pPr indent="0" lvl="0" marL="0" rtl="0" algn="l">
              <a:spcBef>
                <a:spcPts val="0"/>
              </a:spcBef>
              <a:spcAft>
                <a:spcPts val="0"/>
              </a:spcAft>
              <a:buClr>
                <a:srgbClr val="000000"/>
              </a:buClr>
              <a:buFont typeface="Arial"/>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6003c619ad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6003c619ad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And for the same Q2 values, one can fit several cross section values for different epsilon values</a:t>
            </a:r>
            <a:endParaRPr sz="1200">
              <a:latin typeface="Helvetica Neue"/>
              <a:ea typeface="Helvetica Neue"/>
              <a:cs typeface="Helvetica Neue"/>
              <a:sym typeface="Helvetica Neue"/>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602318125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602318125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And for the same Q2 values, one can fit several cross section values for different epsilon values</a:t>
            </a:r>
            <a:endParaRPr sz="1200">
              <a:latin typeface="Helvetica Neue"/>
              <a:ea typeface="Helvetica Neue"/>
              <a:cs typeface="Helvetica Neue"/>
              <a:sym typeface="Helvetica Neue"/>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6023181259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6023181259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And for the same Q2 values, one can fit several cross section values for different epsilon values</a:t>
            </a:r>
            <a:endParaRPr sz="1200">
              <a:latin typeface="Helvetica Neue"/>
              <a:ea typeface="Helvetica Neue"/>
              <a:cs typeface="Helvetica Neue"/>
              <a:sym typeface="Helvetica Neue"/>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0231812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0231812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6003c619a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003c619a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Fig. 1:  Integrating over the fractional momentum x, one obtains the form factors.</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Fig. 2: Even in the chiral limit the onset of quark mass would be  present  </a:t>
            </a:r>
            <a:endParaRPr sz="1200">
              <a:latin typeface="Helvetica Neue"/>
              <a:ea typeface="Helvetica Neue"/>
              <a:cs typeface="Helvetica Neue"/>
              <a:sym typeface="Helvetica Neue"/>
            </a:endParaRPr>
          </a:p>
          <a:p>
            <a:pPr indent="0" lvl="0" marL="0" rtl="0" algn="l">
              <a:spcBef>
                <a:spcPts val="0"/>
              </a:spcBef>
              <a:spcAft>
                <a:spcPts val="0"/>
              </a:spcAft>
              <a:buClr>
                <a:srgbClr val="000000"/>
              </a:buClr>
              <a:buFont typeface="Arial"/>
              <a:buNone/>
            </a:pPr>
            <a:r>
              <a:t/>
            </a:r>
            <a:endParaRPr sz="1200">
              <a:latin typeface="Helvetica Neue"/>
              <a:ea typeface="Helvetica Neue"/>
              <a:cs typeface="Helvetica Neue"/>
              <a:sym typeface="Helvetica Neue"/>
            </a:endParaRPr>
          </a:p>
          <a:p>
            <a:pPr indent="0" lvl="0" marL="0" rtl="0" algn="l">
              <a:spcBef>
                <a:spcPts val="0"/>
              </a:spcBef>
              <a:spcAft>
                <a:spcPts val="0"/>
              </a:spcAft>
              <a:buClr>
                <a:srgbClr val="000000"/>
              </a:buClr>
              <a:buFont typeface="Arial"/>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02318125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02318125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02318125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02318125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13.png"/><Relationship Id="rId6"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109.png"/><Relationship Id="rId7"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1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4.png"/><Relationship Id="rId10" Type="http://schemas.openxmlformats.org/officeDocument/2006/relationships/image" Target="../media/image8.png"/><Relationship Id="rId9"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12.png"/><Relationship Id="rId8"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7.png"/><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69.png"/><Relationship Id="rId6"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1.png"/><Relationship Id="rId4" Type="http://schemas.openxmlformats.org/officeDocument/2006/relationships/image" Target="../media/image62.png"/><Relationship Id="rId5" Type="http://schemas.openxmlformats.org/officeDocument/2006/relationships/image" Target="../media/image70.png"/><Relationship Id="rId6" Type="http://schemas.openxmlformats.org/officeDocument/2006/relationships/image" Target="../media/image66.png"/><Relationship Id="rId7" Type="http://schemas.openxmlformats.org/officeDocument/2006/relationships/image" Target="../media/image9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5.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8.png"/><Relationship Id="rId4" Type="http://schemas.openxmlformats.org/officeDocument/2006/relationships/image" Target="../media/image76.png"/><Relationship Id="rId5" Type="http://schemas.openxmlformats.org/officeDocument/2006/relationships/image" Target="../media/image74.png"/><Relationship Id="rId6"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1.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7.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2.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hyperlink" Target="https://hallcweb.jlab.org/doc-private/ShowDocument?docid=1028"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6.png"/><Relationship Id="rId4" Type="http://schemas.openxmlformats.org/officeDocument/2006/relationships/image" Target="../media/image93.png"/><Relationship Id="rId5" Type="http://schemas.openxmlformats.org/officeDocument/2006/relationships/image" Target="../media/image88.png"/><Relationship Id="rId6" Type="http://schemas.openxmlformats.org/officeDocument/2006/relationships/image" Target="../media/image91.png"/><Relationship Id="rId7" Type="http://schemas.openxmlformats.org/officeDocument/2006/relationships/image" Target="../media/image9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2.pn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9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9.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2.png"/><Relationship Id="rId4" Type="http://schemas.openxmlformats.org/officeDocument/2006/relationships/image" Target="../media/image97.png"/><Relationship Id="rId5" Type="http://schemas.openxmlformats.org/officeDocument/2006/relationships/image" Target="../media/image104.png"/><Relationship Id="rId6" Type="http://schemas.openxmlformats.org/officeDocument/2006/relationships/image" Target="../media/image103.png"/><Relationship Id="rId7" Type="http://schemas.openxmlformats.org/officeDocument/2006/relationships/hyperlink" Target="https://logbooks.jlab.org/entry/367662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105.png"/><Relationship Id="rId5" Type="http://schemas.openxmlformats.org/officeDocument/2006/relationships/image" Target="../media/image10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1.png"/><Relationship Id="rId4" Type="http://schemas.openxmlformats.org/officeDocument/2006/relationships/image" Target="../media/image105.png"/><Relationship Id="rId5" Type="http://schemas.openxmlformats.org/officeDocument/2006/relationships/image" Target="../media/image10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1.png"/><Relationship Id="rId4" Type="http://schemas.openxmlformats.org/officeDocument/2006/relationships/image" Target="../media/image105.png"/><Relationship Id="rId5"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09.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pic>
        <p:nvPicPr>
          <p:cNvPr id="66" name="Google Shape;66;p13"/>
          <p:cNvPicPr preferRelativeResize="0"/>
          <p:nvPr/>
        </p:nvPicPr>
        <p:blipFill>
          <a:blip r:embed="rId3">
            <a:alphaModFix/>
          </a:blip>
          <a:stretch>
            <a:fillRect/>
          </a:stretch>
        </p:blipFill>
        <p:spPr>
          <a:xfrm>
            <a:off x="0" y="0"/>
            <a:ext cx="4862599" cy="2139300"/>
          </a:xfrm>
          <a:prstGeom prst="rect">
            <a:avLst/>
          </a:prstGeom>
          <a:noFill/>
          <a:ln>
            <a:noFill/>
          </a:ln>
        </p:spPr>
      </p:pic>
      <p:sp>
        <p:nvSpPr>
          <p:cNvPr id="67" name="Google Shape;67;p13"/>
          <p:cNvSpPr txBox="1"/>
          <p:nvPr>
            <p:ph type="ctrTitle"/>
          </p:nvPr>
        </p:nvSpPr>
        <p:spPr>
          <a:xfrm>
            <a:off x="1003650" y="221548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3600">
              <a:latin typeface="Helvetica Neue"/>
              <a:ea typeface="Helvetica Neue"/>
              <a:cs typeface="Helvetica Neue"/>
              <a:sym typeface="Helvetica Neue"/>
            </a:endParaRPr>
          </a:p>
          <a:p>
            <a:pPr indent="0" lvl="0" marL="0" rtl="0" algn="ctr">
              <a:spcBef>
                <a:spcPts val="0"/>
              </a:spcBef>
              <a:spcAft>
                <a:spcPts val="0"/>
              </a:spcAft>
              <a:buNone/>
            </a:pPr>
            <a:r>
              <a:t/>
            </a:r>
            <a:endParaRPr sz="3600">
              <a:latin typeface="Helvetica Neue"/>
              <a:ea typeface="Helvetica Neue"/>
              <a:cs typeface="Helvetica Neue"/>
              <a:sym typeface="Helvetica Neue"/>
            </a:endParaRPr>
          </a:p>
          <a:p>
            <a:pPr indent="0" lvl="0" marL="0" rtl="0" algn="ctr">
              <a:spcBef>
                <a:spcPts val="0"/>
              </a:spcBef>
              <a:spcAft>
                <a:spcPts val="0"/>
              </a:spcAft>
              <a:buNone/>
            </a:pPr>
            <a:r>
              <a:t/>
            </a:r>
            <a:endParaRPr sz="3600">
              <a:latin typeface="Helvetica Neue"/>
              <a:ea typeface="Helvetica Neue"/>
              <a:cs typeface="Helvetica Neue"/>
              <a:sym typeface="Helvetica Neue"/>
            </a:endParaRPr>
          </a:p>
          <a:p>
            <a:pPr indent="0" lvl="0" marL="0" rtl="0" algn="ctr">
              <a:spcBef>
                <a:spcPts val="0"/>
              </a:spcBef>
              <a:spcAft>
                <a:spcPts val="0"/>
              </a:spcAft>
              <a:buNone/>
            </a:pPr>
            <a:r>
              <a:rPr lang="en" sz="3600">
                <a:latin typeface="Helvetica Neue"/>
                <a:ea typeface="Helvetica Neue"/>
                <a:cs typeface="Helvetica Neue"/>
                <a:sym typeface="Helvetica Neue"/>
              </a:rPr>
              <a:t>Studies of L-T Separated Kaon Electroproduction</a:t>
            </a:r>
            <a:endParaRPr sz="3600">
              <a:latin typeface="Helvetica Neue"/>
              <a:ea typeface="Helvetica Neue"/>
              <a:cs typeface="Helvetica Neue"/>
              <a:sym typeface="Helvetica Neue"/>
            </a:endParaRPr>
          </a:p>
        </p:txBody>
      </p:sp>
      <p:sp>
        <p:nvSpPr>
          <p:cNvPr id="68" name="Google Shape;68;p13"/>
          <p:cNvSpPr txBox="1"/>
          <p:nvPr>
            <p:ph idx="1" type="subTitle"/>
          </p:nvPr>
        </p:nvSpPr>
        <p:spPr>
          <a:xfrm>
            <a:off x="2110150" y="3079425"/>
            <a:ext cx="50382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Helvetica Neue"/>
                <a:ea typeface="Helvetica Neue"/>
                <a:cs typeface="Helvetica Neue"/>
                <a:sym typeface="Helvetica Neue"/>
              </a:rPr>
              <a:t>Richard Trotta</a:t>
            </a:r>
            <a:endParaRPr b="1" sz="20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b="1" lang="en" sz="1200">
                <a:solidFill>
                  <a:schemeClr val="lt2"/>
                </a:solidFill>
                <a:latin typeface="Helvetica Neue"/>
                <a:ea typeface="Helvetica Neue"/>
                <a:cs typeface="Helvetica Neue"/>
                <a:sym typeface="Helvetica Neue"/>
              </a:rPr>
              <a:t>Spokespeople: </a:t>
            </a:r>
            <a:r>
              <a:rPr b="1" lang="en" sz="1200" u="sng">
                <a:solidFill>
                  <a:schemeClr val="lt2"/>
                </a:solidFill>
                <a:latin typeface="Helvetica Neue"/>
                <a:ea typeface="Helvetica Neue"/>
                <a:cs typeface="Helvetica Neue"/>
                <a:sym typeface="Helvetica Neue"/>
              </a:rPr>
              <a:t>Tanja Horn</a:t>
            </a:r>
            <a:r>
              <a:rPr b="1" lang="en" sz="1200">
                <a:solidFill>
                  <a:schemeClr val="lt2"/>
                </a:solidFill>
                <a:latin typeface="Helvetica Neue"/>
                <a:ea typeface="Helvetica Neue"/>
                <a:cs typeface="Helvetica Neue"/>
                <a:sym typeface="Helvetica Neue"/>
              </a:rPr>
              <a:t>, Garth Huber, Pete Markowitz</a:t>
            </a:r>
            <a:endParaRPr b="1" sz="2000">
              <a:latin typeface="Helvetica Neue"/>
              <a:ea typeface="Helvetica Neue"/>
              <a:cs typeface="Helvetica Neue"/>
              <a:sym typeface="Helvetica Neue"/>
            </a:endParaRPr>
          </a:p>
        </p:txBody>
      </p:sp>
      <p:pic>
        <p:nvPicPr>
          <p:cNvPr id="69" name="Google Shape;69;p13"/>
          <p:cNvPicPr preferRelativeResize="0"/>
          <p:nvPr/>
        </p:nvPicPr>
        <p:blipFill rotWithShape="1">
          <a:blip r:embed="rId4">
            <a:alphaModFix/>
          </a:blip>
          <a:srcRect b="0" l="0" r="0" t="0"/>
          <a:stretch/>
        </p:blipFill>
        <p:spPr>
          <a:xfrm>
            <a:off x="85326" y="3950475"/>
            <a:ext cx="798600" cy="1022400"/>
          </a:xfrm>
          <a:prstGeom prst="rect">
            <a:avLst/>
          </a:prstGeom>
          <a:noFill/>
          <a:ln>
            <a:noFill/>
          </a:ln>
        </p:spPr>
      </p:pic>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 name="Google Shape;71;p13"/>
          <p:cNvPicPr preferRelativeResize="0"/>
          <p:nvPr/>
        </p:nvPicPr>
        <p:blipFill>
          <a:blip r:embed="rId5">
            <a:alphaModFix/>
          </a:blip>
          <a:stretch>
            <a:fillRect/>
          </a:stretch>
        </p:blipFill>
        <p:spPr>
          <a:xfrm>
            <a:off x="5839474" y="68700"/>
            <a:ext cx="3004987" cy="1834489"/>
          </a:xfrm>
          <a:prstGeom prst="rect">
            <a:avLst/>
          </a:prstGeom>
          <a:noFill/>
          <a:ln>
            <a:noFill/>
          </a:ln>
        </p:spPr>
      </p:pic>
      <p:sp>
        <p:nvSpPr>
          <p:cNvPr id="72" name="Google Shape;72;p13"/>
          <p:cNvSpPr/>
          <p:nvPr/>
        </p:nvSpPr>
        <p:spPr>
          <a:xfrm>
            <a:off x="4806725" y="632725"/>
            <a:ext cx="1112400" cy="94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3"/>
          <p:cNvPicPr preferRelativeResize="0"/>
          <p:nvPr/>
        </p:nvPicPr>
        <p:blipFill rotWithShape="1">
          <a:blip r:embed="rId6">
            <a:alphaModFix/>
          </a:blip>
          <a:srcRect b="0" l="0" r="0" t="0"/>
          <a:stretch/>
        </p:blipFill>
        <p:spPr>
          <a:xfrm>
            <a:off x="7148350" y="4415275"/>
            <a:ext cx="1995600" cy="62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6" name="Shape 176"/>
        <p:cNvGrpSpPr/>
        <p:nvPr/>
      </p:nvGrpSpPr>
      <p:grpSpPr>
        <a:xfrm>
          <a:off x="0" y="0"/>
          <a:ext cx="0" cy="0"/>
          <a:chOff x="0" y="0"/>
          <a:chExt cx="0" cy="0"/>
        </a:xfrm>
      </p:grpSpPr>
      <p:sp>
        <p:nvSpPr>
          <p:cNvPr id="177" name="Google Shape;177;p22"/>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Mysteries of the Proton</a:t>
            </a:r>
            <a:endParaRPr sz="2400">
              <a:solidFill>
                <a:schemeClr val="lt2"/>
              </a:solidFill>
              <a:latin typeface="Helvetica Neue"/>
              <a:ea typeface="Helvetica Neue"/>
              <a:cs typeface="Helvetica Neue"/>
              <a:sym typeface="Helvetica Neue"/>
            </a:endParaRPr>
          </a:p>
        </p:txBody>
      </p:sp>
      <p:sp>
        <p:nvSpPr>
          <p:cNvPr id="178" name="Google Shape;178;p22"/>
          <p:cNvSpPr txBox="1"/>
          <p:nvPr>
            <p:ph idx="1" type="body"/>
          </p:nvPr>
        </p:nvSpPr>
        <p:spPr>
          <a:xfrm>
            <a:off x="311700" y="803900"/>
            <a:ext cx="52011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P</a:t>
            </a:r>
            <a:r>
              <a:rPr lang="en" sz="1600">
                <a:solidFill>
                  <a:srgbClr val="000000"/>
                </a:solidFill>
                <a:latin typeface="Helvetica Neue"/>
                <a:ea typeface="Helvetica Neue"/>
                <a:cs typeface="Helvetica Neue"/>
                <a:sym typeface="Helvetica Neue"/>
              </a:rPr>
              <a:t>roton spin puzzle </a:t>
            </a:r>
            <a:endParaRPr sz="1600">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FF0000"/>
                </a:solidFill>
                <a:latin typeface="Helvetica Neue"/>
                <a:ea typeface="Helvetica Neue"/>
                <a:cs typeface="Helvetica Neue"/>
                <a:sym typeface="Helvetica Neue"/>
              </a:rPr>
              <a:t>1980s:</a:t>
            </a:r>
            <a:r>
              <a:rPr lang="en">
                <a:solidFill>
                  <a:srgbClr val="000000"/>
                </a:solidFill>
                <a:latin typeface="Helvetica Neue"/>
                <a:ea typeface="Helvetica Neue"/>
                <a:cs typeface="Helvetica Neue"/>
                <a:sym typeface="Helvetica Neue"/>
              </a:rPr>
              <a:t> experiments performed by the European Muon Collaboration </a:t>
            </a:r>
            <a:endParaRPr>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They showed that the contribution of quark spin to the total spin of the proton was between 4-24%</a:t>
            </a:r>
            <a:endParaRPr>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was later confirmed by other experiments to be around </a:t>
            </a:r>
            <a:r>
              <a:rPr lang="en">
                <a:solidFill>
                  <a:srgbClr val="FF0000"/>
                </a:solidFill>
                <a:latin typeface="Helvetica Neue"/>
                <a:ea typeface="Helvetica Neue"/>
                <a:cs typeface="Helvetica Neue"/>
                <a:sym typeface="Helvetica Neue"/>
              </a:rPr>
              <a:t>30%</a:t>
            </a:r>
            <a:endParaRPr>
              <a:solidFill>
                <a:srgbClr val="FF0000"/>
              </a:solidFill>
              <a:latin typeface="Helvetica Neue"/>
              <a:ea typeface="Helvetica Neue"/>
              <a:cs typeface="Helvetica Neue"/>
              <a:sym typeface="Helvetica Neue"/>
            </a:endParaRPr>
          </a:p>
          <a:p>
            <a:pPr indent="-330200" lvl="0" marL="457200" rtl="0" algn="l">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Origin of hadron mass </a:t>
            </a:r>
            <a:endParaRPr sz="1600">
              <a:solidFill>
                <a:srgbClr val="000000"/>
              </a:solidFill>
              <a:latin typeface="Helvetica Neue"/>
              <a:ea typeface="Helvetica Neue"/>
              <a:cs typeface="Helvetica Neue"/>
              <a:sym typeface="Helvetica Neue"/>
            </a:endParaRPr>
          </a:p>
          <a:p>
            <a:pPr indent="-330200" lvl="1" marL="914400" rtl="0" algn="l">
              <a:spcBef>
                <a:spcPts val="0"/>
              </a:spcBef>
              <a:spcAft>
                <a:spcPts val="0"/>
              </a:spcAft>
              <a:buSzPts val="1600"/>
              <a:buFont typeface="Helvetica Neue"/>
              <a:buChar char="○"/>
            </a:pPr>
            <a:r>
              <a:rPr lang="en">
                <a:solidFill>
                  <a:srgbClr val="000000"/>
                </a:solidFill>
                <a:latin typeface="Helvetica Neue"/>
                <a:ea typeface="Helvetica Neue"/>
                <a:cs typeface="Helvetica Neue"/>
                <a:sym typeface="Helvetica Neue"/>
              </a:rPr>
              <a:t>T</a:t>
            </a:r>
            <a:r>
              <a:rPr lang="en" sz="1400">
                <a:solidFill>
                  <a:srgbClr val="000000"/>
                </a:solidFill>
                <a:latin typeface="Helvetica Neue"/>
                <a:ea typeface="Helvetica Neue"/>
                <a:cs typeface="Helvetica Neue"/>
                <a:sym typeface="Helvetica Neue"/>
              </a:rPr>
              <a:t>he </a:t>
            </a:r>
            <a:r>
              <a:rPr lang="en" sz="1400">
                <a:solidFill>
                  <a:srgbClr val="FF0000"/>
                </a:solidFill>
                <a:latin typeface="Helvetica Neue"/>
                <a:ea typeface="Helvetica Neue"/>
                <a:cs typeface="Helvetica Neue"/>
                <a:sym typeface="Helvetica Neue"/>
              </a:rPr>
              <a:t>total is more than the sum of the parts</a:t>
            </a:r>
            <a:r>
              <a:rPr lang="en" sz="1400">
                <a:solidFill>
                  <a:srgbClr val="000000"/>
                </a:solidFill>
                <a:latin typeface="Helvetica Neue"/>
                <a:ea typeface="Helvetica Neue"/>
                <a:cs typeface="Helvetica Neue"/>
                <a:sym typeface="Helvetica Neue"/>
              </a:rPr>
              <a:t>, there's more than quarks making up the substructure </a:t>
            </a:r>
            <a:endParaRPr sz="1400">
              <a:solidFill>
                <a:srgbClr val="000000"/>
              </a:solidFill>
              <a:latin typeface="Helvetica Neue"/>
              <a:ea typeface="Helvetica Neue"/>
              <a:cs typeface="Helvetica Neue"/>
              <a:sym typeface="Helvetica Neue"/>
            </a:endParaRPr>
          </a:p>
          <a:p>
            <a:pPr indent="-330200" lvl="1" marL="914400" rtl="0" algn="l">
              <a:spcBef>
                <a:spcPts val="0"/>
              </a:spcBef>
              <a:spcAft>
                <a:spcPts val="0"/>
              </a:spcAft>
              <a:buSzPts val="1600"/>
              <a:buFont typeface="Helvetica Neue"/>
              <a:buChar char="○"/>
            </a:pPr>
            <a:r>
              <a:rPr lang="en">
                <a:solidFill>
                  <a:srgbClr val="000000"/>
                </a:solidFill>
                <a:latin typeface="Helvetica Neue"/>
                <a:ea typeface="Helvetica Neue"/>
                <a:cs typeface="Helvetica Neue"/>
                <a:sym typeface="Helvetica Neue"/>
              </a:rPr>
              <a:t>As we will see this is due to a </a:t>
            </a:r>
            <a:r>
              <a:rPr lang="en">
                <a:solidFill>
                  <a:srgbClr val="FF0000"/>
                </a:solidFill>
                <a:latin typeface="Helvetica Neue"/>
                <a:ea typeface="Helvetica Neue"/>
                <a:cs typeface="Helvetica Neue"/>
                <a:sym typeface="Helvetica Neue"/>
              </a:rPr>
              <a:t>quark-gluon sea</a:t>
            </a:r>
            <a:r>
              <a:rPr lang="en">
                <a:solidFill>
                  <a:srgbClr val="000000"/>
                </a:solidFill>
                <a:latin typeface="Helvetica Neue"/>
                <a:ea typeface="Helvetica Neue"/>
                <a:cs typeface="Helvetica Neue"/>
                <a:sym typeface="Helvetica Neue"/>
              </a:rPr>
              <a:t> </a:t>
            </a:r>
            <a:r>
              <a:rPr lang="en" sz="1400">
                <a:solidFill>
                  <a:srgbClr val="000000"/>
                </a:solidFill>
                <a:latin typeface="Helvetica Neue"/>
                <a:ea typeface="Helvetica Neue"/>
                <a:cs typeface="Helvetica Neue"/>
                <a:sym typeface="Helvetica Neue"/>
              </a:rPr>
              <a:t>and gluon </a:t>
            </a:r>
            <a:r>
              <a:rPr lang="en" sz="1400">
                <a:solidFill>
                  <a:srgbClr val="FF0000"/>
                </a:solidFill>
                <a:latin typeface="Helvetica Neue"/>
                <a:ea typeface="Helvetica Neue"/>
                <a:cs typeface="Helvetica Neue"/>
                <a:sym typeface="Helvetica Neue"/>
              </a:rPr>
              <a:t>dynamical interactions</a:t>
            </a:r>
            <a:endParaRPr sz="1400">
              <a:solidFill>
                <a:srgbClr val="FF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sz="1600">
              <a:solidFill>
                <a:srgbClr val="FF0000"/>
              </a:solidFill>
              <a:latin typeface="Helvetica Neue"/>
              <a:ea typeface="Helvetica Neue"/>
              <a:cs typeface="Helvetica Neue"/>
              <a:sym typeface="Helvetica Neue"/>
            </a:endParaRPr>
          </a:p>
          <a:p>
            <a:pPr indent="0" lvl="0" marL="0" marR="0" rtl="0" algn="l">
              <a:lnSpc>
                <a:spcPct val="115000"/>
              </a:lnSpc>
              <a:spcBef>
                <a:spcPts val="0"/>
              </a:spcBef>
              <a:spcAft>
                <a:spcPts val="1600"/>
              </a:spcAft>
              <a:buNone/>
            </a:pPr>
            <a:r>
              <a:t/>
            </a:r>
            <a:endParaRPr sz="1600">
              <a:solidFill>
                <a:srgbClr val="000000"/>
              </a:solidFill>
              <a:latin typeface="Helvetica Neue"/>
              <a:ea typeface="Helvetica Neue"/>
              <a:cs typeface="Helvetica Neue"/>
              <a:sym typeface="Helvetica Neue"/>
            </a:endParaRPr>
          </a:p>
        </p:txBody>
      </p:sp>
      <p:sp>
        <p:nvSpPr>
          <p:cNvPr id="179" name="Google Shape;17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0" name="Google Shape;180;p22"/>
          <p:cNvPicPr preferRelativeResize="0"/>
          <p:nvPr/>
        </p:nvPicPr>
        <p:blipFill>
          <a:blip r:embed="rId3">
            <a:alphaModFix/>
          </a:blip>
          <a:stretch>
            <a:fillRect/>
          </a:stretch>
        </p:blipFill>
        <p:spPr>
          <a:xfrm>
            <a:off x="5581500" y="645775"/>
            <a:ext cx="3326400" cy="1871100"/>
          </a:xfrm>
          <a:prstGeom prst="rect">
            <a:avLst/>
          </a:prstGeom>
          <a:noFill/>
          <a:ln>
            <a:noFill/>
          </a:ln>
        </p:spPr>
      </p:pic>
      <p:pic>
        <p:nvPicPr>
          <p:cNvPr id="181" name="Google Shape;181;p22"/>
          <p:cNvPicPr preferRelativeResize="0"/>
          <p:nvPr/>
        </p:nvPicPr>
        <p:blipFill>
          <a:blip r:embed="rId4">
            <a:alphaModFix/>
          </a:blip>
          <a:stretch>
            <a:fillRect/>
          </a:stretch>
        </p:blipFill>
        <p:spPr>
          <a:xfrm>
            <a:off x="6516350" y="2834500"/>
            <a:ext cx="1456700" cy="1456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 name="Shape 185"/>
        <p:cNvGrpSpPr/>
        <p:nvPr/>
      </p:nvGrpSpPr>
      <p:grpSpPr>
        <a:xfrm>
          <a:off x="0" y="0"/>
          <a:ext cx="0" cy="0"/>
          <a:chOff x="0" y="0"/>
          <a:chExt cx="0" cy="0"/>
        </a:xfrm>
      </p:grpSpPr>
      <p:sp>
        <p:nvSpPr>
          <p:cNvPr id="186" name="Google Shape;186;p23"/>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What is Quantum ChromoDynamics (QCD)?</a:t>
            </a:r>
            <a:endParaRPr sz="2400">
              <a:solidFill>
                <a:schemeClr val="lt2"/>
              </a:solidFill>
              <a:latin typeface="Helvetica Neue"/>
              <a:ea typeface="Helvetica Neue"/>
              <a:cs typeface="Helvetica Neue"/>
              <a:sym typeface="Helvetica Neue"/>
            </a:endParaRPr>
          </a:p>
        </p:txBody>
      </p:sp>
      <p:sp>
        <p:nvSpPr>
          <p:cNvPr id="187" name="Google Shape;187;p23"/>
          <p:cNvSpPr txBox="1"/>
          <p:nvPr>
            <p:ph idx="1" type="body"/>
          </p:nvPr>
        </p:nvSpPr>
        <p:spPr>
          <a:xfrm>
            <a:off x="311700" y="803900"/>
            <a:ext cx="8217300" cy="19353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QCD is the theory describing </a:t>
            </a:r>
            <a:r>
              <a:rPr lang="en" sz="1600">
                <a:solidFill>
                  <a:srgbClr val="FF0000"/>
                </a:solidFill>
                <a:latin typeface="Helvetica Neue"/>
                <a:ea typeface="Helvetica Neue"/>
                <a:cs typeface="Helvetica Neue"/>
                <a:sym typeface="Helvetica Neue"/>
              </a:rPr>
              <a:t>strong force</a:t>
            </a:r>
            <a:r>
              <a:rPr lang="en" sz="1600">
                <a:solidFill>
                  <a:srgbClr val="000000"/>
                </a:solidFill>
                <a:latin typeface="Helvetica Neue"/>
                <a:ea typeface="Helvetica Neue"/>
                <a:cs typeface="Helvetica Neue"/>
                <a:sym typeface="Helvetica Neue"/>
              </a:rPr>
              <a:t> interactions through color-charged particles (</a:t>
            </a:r>
            <a:r>
              <a:rPr lang="en" sz="1600">
                <a:solidFill>
                  <a:srgbClr val="FF0000"/>
                </a:solidFill>
                <a:latin typeface="Helvetica Neue"/>
                <a:ea typeface="Helvetica Neue"/>
                <a:cs typeface="Helvetica Neue"/>
                <a:sym typeface="Helvetica Neue"/>
              </a:rPr>
              <a:t>quarks</a:t>
            </a:r>
            <a:r>
              <a:rPr lang="en" sz="1600">
                <a:solidFill>
                  <a:srgbClr val="000000"/>
                </a:solidFill>
                <a:latin typeface="Helvetica Neue"/>
                <a:ea typeface="Helvetica Neue"/>
                <a:cs typeface="Helvetica Neue"/>
                <a:sym typeface="Helvetica Neue"/>
              </a:rPr>
              <a:t>)</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The strong force</a:t>
            </a:r>
            <a:r>
              <a:rPr lang="en">
                <a:solidFill>
                  <a:srgbClr val="000000"/>
                </a:solidFill>
                <a:latin typeface="Helvetica Neue"/>
                <a:ea typeface="Helvetica Neue"/>
                <a:cs typeface="Helvetica Neue"/>
                <a:sym typeface="Helvetica Neue"/>
              </a:rPr>
              <a:t> holds together protons and neutrons</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Color is a quantum number</a:t>
            </a:r>
            <a:endParaRPr>
              <a:solidFill>
                <a:srgbClr val="000000"/>
              </a:solidFill>
              <a:latin typeface="Helvetica Neue"/>
              <a:ea typeface="Helvetica Neue"/>
              <a:cs typeface="Helvetica Neue"/>
              <a:sym typeface="Helvetica Neue"/>
            </a:endParaRPr>
          </a:p>
          <a:p>
            <a:pPr indent="-317500" lvl="2" marL="1371600" rtl="0" algn="l">
              <a:lnSpc>
                <a:spcPct val="100000"/>
              </a:lnSpc>
              <a:spcBef>
                <a:spcPts val="100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Quarks come in three colors; </a:t>
            </a:r>
            <a:r>
              <a:rPr lang="en">
                <a:solidFill>
                  <a:srgbClr val="FF0000"/>
                </a:solidFill>
                <a:latin typeface="Helvetica Neue"/>
                <a:ea typeface="Helvetica Neue"/>
                <a:cs typeface="Helvetica Neue"/>
                <a:sym typeface="Helvetica Neue"/>
              </a:rPr>
              <a:t>red</a:t>
            </a:r>
            <a:r>
              <a:rPr lang="en">
                <a:solidFill>
                  <a:srgbClr val="000000"/>
                </a:solidFill>
                <a:latin typeface="Helvetica Neue"/>
                <a:ea typeface="Helvetica Neue"/>
                <a:cs typeface="Helvetica Neue"/>
                <a:sym typeface="Helvetica Neue"/>
              </a:rPr>
              <a:t>, </a:t>
            </a:r>
            <a:r>
              <a:rPr lang="en">
                <a:solidFill>
                  <a:srgbClr val="0000FF"/>
                </a:solidFill>
                <a:latin typeface="Helvetica Neue"/>
                <a:ea typeface="Helvetica Neue"/>
                <a:cs typeface="Helvetica Neue"/>
                <a:sym typeface="Helvetica Neue"/>
              </a:rPr>
              <a:t>blue</a:t>
            </a:r>
            <a:r>
              <a:rPr lang="en">
                <a:solidFill>
                  <a:srgbClr val="000000"/>
                </a:solidFill>
                <a:latin typeface="Helvetica Neue"/>
                <a:ea typeface="Helvetica Neue"/>
                <a:cs typeface="Helvetica Neue"/>
                <a:sym typeface="Helvetica Neue"/>
              </a:rPr>
              <a:t>, </a:t>
            </a:r>
            <a:r>
              <a:rPr lang="en">
                <a:solidFill>
                  <a:srgbClr val="6AA84F"/>
                </a:solidFill>
                <a:latin typeface="Helvetica Neue"/>
                <a:ea typeface="Helvetica Neue"/>
                <a:cs typeface="Helvetica Neue"/>
                <a:sym typeface="Helvetica Neue"/>
              </a:rPr>
              <a:t>green</a:t>
            </a:r>
            <a:endParaRPr>
              <a:solidFill>
                <a:srgbClr val="6AA84F"/>
              </a:solidFill>
              <a:latin typeface="Helvetica Neue"/>
              <a:ea typeface="Helvetica Neue"/>
              <a:cs typeface="Helvetica Neue"/>
              <a:sym typeface="Helvetica Neue"/>
            </a:endParaRPr>
          </a:p>
          <a:p>
            <a:pPr indent="-317500" lvl="2" marL="1371600" rtl="0" algn="l">
              <a:lnSpc>
                <a:spcPct val="100000"/>
              </a:lnSpc>
              <a:spcBef>
                <a:spcPts val="100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Antiquarks come in three anticolors; </a:t>
            </a:r>
            <a:r>
              <a:rPr lang="en">
                <a:solidFill>
                  <a:srgbClr val="FF00FF"/>
                </a:solidFill>
                <a:highlight>
                  <a:srgbClr val="000000"/>
                </a:highlight>
                <a:latin typeface="Helvetica Neue"/>
                <a:ea typeface="Helvetica Neue"/>
                <a:cs typeface="Helvetica Neue"/>
                <a:sym typeface="Helvetica Neue"/>
              </a:rPr>
              <a:t>antired</a:t>
            </a:r>
            <a:r>
              <a:rPr lang="en">
                <a:solidFill>
                  <a:srgbClr val="000000"/>
                </a:solidFill>
                <a:latin typeface="Helvetica Neue"/>
                <a:ea typeface="Helvetica Neue"/>
                <a:cs typeface="Helvetica Neue"/>
                <a:sym typeface="Helvetica Neue"/>
              </a:rPr>
              <a:t>, </a:t>
            </a:r>
            <a:r>
              <a:rPr lang="en">
                <a:solidFill>
                  <a:srgbClr val="00FFFF"/>
                </a:solidFill>
                <a:highlight>
                  <a:srgbClr val="000000"/>
                </a:highlight>
                <a:latin typeface="Helvetica Neue"/>
                <a:ea typeface="Helvetica Neue"/>
                <a:cs typeface="Helvetica Neue"/>
                <a:sym typeface="Helvetica Neue"/>
              </a:rPr>
              <a:t>antiblue</a:t>
            </a:r>
            <a:r>
              <a:rPr lang="en">
                <a:solidFill>
                  <a:srgbClr val="000000"/>
                </a:solidFill>
                <a:latin typeface="Helvetica Neue"/>
                <a:ea typeface="Helvetica Neue"/>
                <a:cs typeface="Helvetica Neue"/>
                <a:sym typeface="Helvetica Neue"/>
              </a:rPr>
              <a:t>, </a:t>
            </a:r>
            <a:r>
              <a:rPr lang="en">
                <a:solidFill>
                  <a:srgbClr val="FFFF00"/>
                </a:solidFill>
                <a:highlight>
                  <a:srgbClr val="000000"/>
                </a:highlight>
                <a:latin typeface="Helvetica Neue"/>
                <a:ea typeface="Helvetica Neue"/>
                <a:cs typeface="Helvetica Neue"/>
                <a:sym typeface="Helvetica Neue"/>
              </a:rPr>
              <a:t>antigreen</a:t>
            </a:r>
            <a:endParaRPr>
              <a:solidFill>
                <a:srgbClr val="FFFF00"/>
              </a:solidFill>
              <a:highlight>
                <a:srgbClr val="000000"/>
              </a:highlight>
              <a:latin typeface="Helvetica Neue"/>
              <a:ea typeface="Helvetica Neue"/>
              <a:cs typeface="Helvetica Neue"/>
              <a:sym typeface="Helvetica Neue"/>
            </a:endParaRPr>
          </a:p>
          <a:p>
            <a:pPr indent="0" lvl="0" marL="0" rtl="0" algn="l">
              <a:lnSpc>
                <a:spcPct val="100000"/>
              </a:lnSpc>
              <a:spcBef>
                <a:spcPts val="1000"/>
              </a:spcBef>
              <a:spcAft>
                <a:spcPts val="0"/>
              </a:spcAft>
              <a:buNone/>
            </a:pPr>
            <a:r>
              <a:t/>
            </a:r>
            <a:endParaRPr sz="1600">
              <a:solidFill>
                <a:srgbClr val="FFFF00"/>
              </a:solidFill>
              <a:highlight>
                <a:srgbClr val="000000"/>
              </a:highlight>
              <a:latin typeface="Helvetica Neue"/>
              <a:ea typeface="Helvetica Neue"/>
              <a:cs typeface="Helvetica Neue"/>
              <a:sym typeface="Helvetica Neue"/>
            </a:endParaRPr>
          </a:p>
          <a:p>
            <a:pPr indent="0" lvl="0" marL="0" rtl="0" algn="l">
              <a:lnSpc>
                <a:spcPct val="100000"/>
              </a:lnSpc>
              <a:spcBef>
                <a:spcPts val="1000"/>
              </a:spcBef>
              <a:spcAft>
                <a:spcPts val="0"/>
              </a:spcAft>
              <a:buNone/>
            </a:pPr>
            <a:r>
              <a:t/>
            </a:r>
            <a:endParaRPr sz="1600">
              <a:solidFill>
                <a:srgbClr val="FFFF00"/>
              </a:solidFill>
              <a:highlight>
                <a:srgbClr val="000000"/>
              </a:highlight>
              <a:latin typeface="Helvetica Neue"/>
              <a:ea typeface="Helvetica Neue"/>
              <a:cs typeface="Helvetica Neue"/>
              <a:sym typeface="Helvetica Neue"/>
            </a:endParaRPr>
          </a:p>
          <a:p>
            <a:pPr indent="0" lvl="0" marL="0" rtl="0" algn="l">
              <a:lnSpc>
                <a:spcPct val="100000"/>
              </a:lnSpc>
              <a:spcBef>
                <a:spcPts val="1000"/>
              </a:spcBef>
              <a:spcAft>
                <a:spcPts val="0"/>
              </a:spcAft>
              <a:buNone/>
            </a:pPr>
            <a:r>
              <a:t/>
            </a:r>
            <a:endParaRPr sz="1600">
              <a:solidFill>
                <a:srgbClr val="FFFF00"/>
              </a:solidFill>
              <a:highlight>
                <a:srgbClr val="000000"/>
              </a:highlight>
              <a:latin typeface="Helvetica Neue"/>
              <a:ea typeface="Helvetica Neue"/>
              <a:cs typeface="Helvetica Neue"/>
              <a:sym typeface="Helvetica Neue"/>
            </a:endParaRPr>
          </a:p>
          <a:p>
            <a:pPr indent="0" lvl="0" marL="0" rtl="0" algn="l">
              <a:lnSpc>
                <a:spcPct val="100000"/>
              </a:lnSpc>
              <a:spcBef>
                <a:spcPts val="1000"/>
              </a:spcBef>
              <a:spcAft>
                <a:spcPts val="0"/>
              </a:spcAft>
              <a:buNone/>
            </a:pPr>
            <a:r>
              <a:t/>
            </a:r>
            <a:endParaRPr sz="1600">
              <a:solidFill>
                <a:srgbClr val="FFFF00"/>
              </a:solidFill>
              <a:highlight>
                <a:srgbClr val="000000"/>
              </a:highlight>
              <a:latin typeface="Helvetica Neue"/>
              <a:ea typeface="Helvetica Neue"/>
              <a:cs typeface="Helvetica Neue"/>
              <a:sym typeface="Helvetica Neue"/>
            </a:endParaRPr>
          </a:p>
          <a:p>
            <a:pPr indent="-317500" lvl="1" marL="914400" rtl="0" algn="l">
              <a:lnSpc>
                <a:spcPct val="100000"/>
              </a:lnSpc>
              <a:spcBef>
                <a:spcPts val="100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Gluons generate a color change for quarks (for the more advanced SU</a:t>
            </a:r>
            <a:r>
              <a:rPr baseline="-25000" lang="en">
                <a:solidFill>
                  <a:srgbClr val="000000"/>
                </a:solidFill>
                <a:latin typeface="Helvetica Neue"/>
                <a:ea typeface="Helvetica Neue"/>
                <a:cs typeface="Helvetica Neue"/>
                <a:sym typeface="Helvetica Neue"/>
              </a:rPr>
              <a:t>c</a:t>
            </a:r>
            <a:r>
              <a:rPr lang="en">
                <a:solidFill>
                  <a:srgbClr val="000000"/>
                </a:solidFill>
                <a:latin typeface="Helvetica Neue"/>
                <a:ea typeface="Helvetica Neue"/>
                <a:cs typeface="Helvetica Neue"/>
                <a:sym typeface="Helvetica Neue"/>
              </a:rPr>
              <a:t>(3)), but they also can </a:t>
            </a:r>
            <a:r>
              <a:rPr lang="en">
                <a:solidFill>
                  <a:srgbClr val="FF0000"/>
                </a:solidFill>
                <a:latin typeface="Helvetica Neue"/>
                <a:ea typeface="Helvetica Neue"/>
                <a:cs typeface="Helvetica Neue"/>
                <a:sym typeface="Helvetica Neue"/>
              </a:rPr>
              <a:t>self interact</a:t>
            </a:r>
            <a:r>
              <a:rPr lang="en">
                <a:solidFill>
                  <a:srgbClr val="000000"/>
                </a:solidFill>
                <a:latin typeface="Helvetica Neue"/>
                <a:ea typeface="Helvetica Neue"/>
                <a:cs typeface="Helvetica Neue"/>
                <a:sym typeface="Helvetica Neue"/>
              </a:rPr>
              <a:t> (unlike photons in E&amp;M)</a:t>
            </a:r>
            <a:endParaRPr sz="1600">
              <a:solidFill>
                <a:srgbClr val="000000"/>
              </a:solidFill>
              <a:latin typeface="Helvetica Neue"/>
              <a:ea typeface="Helvetica Neue"/>
              <a:cs typeface="Helvetica Neue"/>
              <a:sym typeface="Helvetica Neue"/>
            </a:endParaRPr>
          </a:p>
          <a:p>
            <a:pPr indent="0" lvl="0" marL="457200" rtl="0" algn="l">
              <a:spcBef>
                <a:spcPts val="1000"/>
              </a:spcBef>
              <a:spcAft>
                <a:spcPts val="1000"/>
              </a:spcAft>
              <a:buNone/>
            </a:pPr>
            <a:r>
              <a:t/>
            </a:r>
            <a:endParaRPr sz="1600">
              <a:solidFill>
                <a:srgbClr val="000000"/>
              </a:solidFill>
              <a:latin typeface="Helvetica Neue"/>
              <a:ea typeface="Helvetica Neue"/>
              <a:cs typeface="Helvetica Neue"/>
              <a:sym typeface="Helvetica Neue"/>
            </a:endParaRPr>
          </a:p>
        </p:txBody>
      </p:sp>
      <p:sp>
        <p:nvSpPr>
          <p:cNvPr id="188" name="Google Shape;18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23"/>
          <p:cNvPicPr preferRelativeResize="0"/>
          <p:nvPr/>
        </p:nvPicPr>
        <p:blipFill>
          <a:blip r:embed="rId3">
            <a:alphaModFix/>
          </a:blip>
          <a:stretch>
            <a:fillRect/>
          </a:stretch>
        </p:blipFill>
        <p:spPr>
          <a:xfrm>
            <a:off x="1870950" y="2575125"/>
            <a:ext cx="2239625" cy="1528600"/>
          </a:xfrm>
          <a:prstGeom prst="rect">
            <a:avLst/>
          </a:prstGeom>
          <a:noFill/>
          <a:ln>
            <a:noFill/>
          </a:ln>
        </p:spPr>
      </p:pic>
      <p:pic>
        <p:nvPicPr>
          <p:cNvPr id="190" name="Google Shape;190;p23"/>
          <p:cNvPicPr preferRelativeResize="0"/>
          <p:nvPr/>
        </p:nvPicPr>
        <p:blipFill>
          <a:blip r:embed="rId4">
            <a:alphaModFix/>
          </a:blip>
          <a:stretch>
            <a:fillRect/>
          </a:stretch>
        </p:blipFill>
        <p:spPr>
          <a:xfrm>
            <a:off x="4760175" y="2804113"/>
            <a:ext cx="2971800" cy="1219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sp>
        <p:nvSpPr>
          <p:cNvPr id="195" name="Google Shape;195;p24"/>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Solitary Confinement...plus a friend or two</a:t>
            </a:r>
            <a:endParaRPr sz="2400">
              <a:solidFill>
                <a:schemeClr val="lt2"/>
              </a:solidFill>
              <a:latin typeface="Helvetica Neue"/>
              <a:ea typeface="Helvetica Neue"/>
              <a:cs typeface="Helvetica Neue"/>
              <a:sym typeface="Helvetica Neue"/>
            </a:endParaRPr>
          </a:p>
        </p:txBody>
      </p:sp>
      <p:sp>
        <p:nvSpPr>
          <p:cNvPr id="196" name="Google Shape;196;p24"/>
          <p:cNvSpPr txBox="1"/>
          <p:nvPr>
            <p:ph idx="1" type="body"/>
          </p:nvPr>
        </p:nvSpPr>
        <p:spPr>
          <a:xfrm>
            <a:off x="311700" y="803900"/>
            <a:ext cx="83196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Unlike photons in QED,</a:t>
            </a:r>
            <a:r>
              <a:rPr lang="en" sz="1600">
                <a:solidFill>
                  <a:srgbClr val="000000"/>
                </a:solidFill>
                <a:latin typeface="Helvetica Neue"/>
                <a:ea typeface="Helvetica Neue"/>
                <a:cs typeface="Helvetica Neue"/>
                <a:sym typeface="Helvetica Neue"/>
              </a:rPr>
              <a:t> the strong force does not get weaker the further apart two quarks are. It gets stronger!</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This property means an </a:t>
            </a:r>
            <a:r>
              <a:rPr lang="en" sz="1600">
                <a:solidFill>
                  <a:srgbClr val="FF0000"/>
                </a:solidFill>
                <a:latin typeface="Helvetica Neue"/>
                <a:ea typeface="Helvetica Neue"/>
                <a:cs typeface="Helvetica Neue"/>
                <a:sym typeface="Helvetica Neue"/>
              </a:rPr>
              <a:t>infinite amount of energy</a:t>
            </a:r>
            <a:r>
              <a:rPr lang="en" sz="1600">
                <a:solidFill>
                  <a:srgbClr val="000000"/>
                </a:solidFill>
                <a:latin typeface="Helvetica Neue"/>
                <a:ea typeface="Helvetica Neue"/>
                <a:cs typeface="Helvetica Neue"/>
                <a:sym typeface="Helvetica Neue"/>
              </a:rPr>
              <a:t> would be required to remove a quark from a proton</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has led to the </a:t>
            </a:r>
            <a:r>
              <a:rPr lang="en">
                <a:solidFill>
                  <a:srgbClr val="FF0000"/>
                </a:solidFill>
                <a:latin typeface="Helvetica Neue"/>
                <a:ea typeface="Helvetica Neue"/>
                <a:cs typeface="Helvetica Neue"/>
                <a:sym typeface="Helvetica Neue"/>
              </a:rPr>
              <a:t>confinement hypothesis</a:t>
            </a:r>
            <a:r>
              <a:rPr lang="en">
                <a:solidFill>
                  <a:srgbClr val="000000"/>
                </a:solidFill>
                <a:latin typeface="Helvetica Neue"/>
                <a:ea typeface="Helvetica Neue"/>
                <a:cs typeface="Helvetica Neue"/>
                <a:sym typeface="Helvetica Neue"/>
              </a:rPr>
              <a:t>, which states that color-charged particles cannot be isolated (i.e. no singlet states). They must only exist in color-neutral bound states.</a:t>
            </a:r>
            <a:endParaRPr>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Coupling with the gluon field is </a:t>
            </a:r>
            <a:r>
              <a:rPr lang="en" sz="1600">
                <a:solidFill>
                  <a:srgbClr val="FF0000"/>
                </a:solidFill>
                <a:latin typeface="Helvetica Neue"/>
                <a:ea typeface="Helvetica Neue"/>
                <a:cs typeface="Helvetica Neue"/>
                <a:sym typeface="Helvetica Neue"/>
              </a:rPr>
              <a:t>~5x10</a:t>
            </a:r>
            <a:r>
              <a:rPr baseline="30000" lang="en" sz="1600">
                <a:solidFill>
                  <a:srgbClr val="FF0000"/>
                </a:solidFill>
                <a:latin typeface="Helvetica Neue"/>
                <a:ea typeface="Helvetica Neue"/>
                <a:cs typeface="Helvetica Neue"/>
                <a:sym typeface="Helvetica Neue"/>
              </a:rPr>
              <a:t>5 </a:t>
            </a:r>
            <a:r>
              <a:rPr lang="en" sz="1600">
                <a:solidFill>
                  <a:srgbClr val="FF0000"/>
                </a:solidFill>
                <a:latin typeface="Helvetica Neue"/>
                <a:ea typeface="Helvetica Neue"/>
                <a:cs typeface="Helvetica Neue"/>
                <a:sym typeface="Helvetica Neue"/>
              </a:rPr>
              <a:t>times larger</a:t>
            </a:r>
            <a:r>
              <a:rPr lang="en" sz="1600">
                <a:solidFill>
                  <a:srgbClr val="000000"/>
                </a:solidFill>
                <a:latin typeface="Helvetica Neue"/>
                <a:ea typeface="Helvetica Neue"/>
                <a:cs typeface="Helvetica Neue"/>
                <a:sym typeface="Helvetica Neue"/>
              </a:rPr>
              <a:t> than coupling with the photon field...</a:t>
            </a:r>
            <a:endParaRPr b="1" sz="1600" u="sng">
              <a:solidFill>
                <a:srgbClr val="000000"/>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chemeClr val="lt1"/>
              </a:buClr>
              <a:buSzPts val="1800"/>
              <a:buFont typeface="Helvetica Neue"/>
              <a:buChar char="●"/>
            </a:pPr>
            <a:r>
              <a:t/>
            </a:r>
            <a:endParaRPr>
              <a:solidFill>
                <a:schemeClr val="lt1"/>
              </a:solidFill>
              <a:latin typeface="Helvetica Neue"/>
              <a:ea typeface="Helvetica Neue"/>
              <a:cs typeface="Helvetica Neue"/>
              <a:sym typeface="Helvetica Neue"/>
            </a:endParaRPr>
          </a:p>
        </p:txBody>
      </p:sp>
      <p:sp>
        <p:nvSpPr>
          <p:cNvPr id="197" name="Google Shape;19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24"/>
          <p:cNvPicPr preferRelativeResize="0"/>
          <p:nvPr/>
        </p:nvPicPr>
        <p:blipFill>
          <a:blip r:embed="rId3">
            <a:alphaModFix/>
          </a:blip>
          <a:stretch>
            <a:fillRect/>
          </a:stretch>
        </p:blipFill>
        <p:spPr>
          <a:xfrm>
            <a:off x="1952375" y="3667550"/>
            <a:ext cx="1005375" cy="1171349"/>
          </a:xfrm>
          <a:prstGeom prst="rect">
            <a:avLst/>
          </a:prstGeom>
          <a:noFill/>
          <a:ln>
            <a:noFill/>
          </a:ln>
        </p:spPr>
      </p:pic>
      <p:pic>
        <p:nvPicPr>
          <p:cNvPr id="199" name="Google Shape;199;p24"/>
          <p:cNvPicPr preferRelativeResize="0"/>
          <p:nvPr/>
        </p:nvPicPr>
        <p:blipFill>
          <a:blip r:embed="rId4">
            <a:alphaModFix/>
          </a:blip>
          <a:stretch>
            <a:fillRect/>
          </a:stretch>
        </p:blipFill>
        <p:spPr>
          <a:xfrm>
            <a:off x="4540400" y="3164975"/>
            <a:ext cx="2221499" cy="178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3" name="Shape 203"/>
        <p:cNvGrpSpPr/>
        <p:nvPr/>
      </p:nvGrpSpPr>
      <p:grpSpPr>
        <a:xfrm>
          <a:off x="0" y="0"/>
          <a:ext cx="0" cy="0"/>
          <a:chOff x="0" y="0"/>
          <a:chExt cx="0" cy="0"/>
        </a:xfrm>
      </p:grpSpPr>
      <p:sp>
        <p:nvSpPr>
          <p:cNvPr id="204" name="Google Shape;204;p25"/>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Solitary Confinement...plus a friend or two</a:t>
            </a:r>
            <a:endParaRPr sz="2400">
              <a:solidFill>
                <a:schemeClr val="lt2"/>
              </a:solidFill>
              <a:latin typeface="Helvetica Neue"/>
              <a:ea typeface="Helvetica Neue"/>
              <a:cs typeface="Helvetica Neue"/>
              <a:sym typeface="Helvetica Neue"/>
            </a:endParaRPr>
          </a:p>
        </p:txBody>
      </p:sp>
      <p:sp>
        <p:nvSpPr>
          <p:cNvPr id="205" name="Google Shape;205;p25"/>
          <p:cNvSpPr txBox="1"/>
          <p:nvPr>
            <p:ph idx="1" type="body"/>
          </p:nvPr>
        </p:nvSpPr>
        <p:spPr>
          <a:xfrm>
            <a:off x="311700" y="803900"/>
            <a:ext cx="83196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Unlike photons in QED,</a:t>
            </a:r>
            <a:r>
              <a:rPr lang="en" sz="1600">
                <a:solidFill>
                  <a:srgbClr val="000000"/>
                </a:solidFill>
                <a:latin typeface="Helvetica Neue"/>
                <a:ea typeface="Helvetica Neue"/>
                <a:cs typeface="Helvetica Neue"/>
                <a:sym typeface="Helvetica Neue"/>
              </a:rPr>
              <a:t> the strong force does not get weaker the further apart two quarks are. It gets stronger!</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This property means an </a:t>
            </a:r>
            <a:r>
              <a:rPr lang="en" sz="1600">
                <a:solidFill>
                  <a:srgbClr val="FF0000"/>
                </a:solidFill>
                <a:latin typeface="Helvetica Neue"/>
                <a:ea typeface="Helvetica Neue"/>
                <a:cs typeface="Helvetica Neue"/>
                <a:sym typeface="Helvetica Neue"/>
              </a:rPr>
              <a:t>infinite amount of energy</a:t>
            </a:r>
            <a:r>
              <a:rPr lang="en" sz="1600">
                <a:solidFill>
                  <a:srgbClr val="000000"/>
                </a:solidFill>
                <a:latin typeface="Helvetica Neue"/>
                <a:ea typeface="Helvetica Neue"/>
                <a:cs typeface="Helvetica Neue"/>
                <a:sym typeface="Helvetica Neue"/>
              </a:rPr>
              <a:t> would be required to remove a quark from a proton</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has led to the </a:t>
            </a:r>
            <a:r>
              <a:rPr lang="en">
                <a:solidFill>
                  <a:srgbClr val="FF0000"/>
                </a:solidFill>
                <a:latin typeface="Helvetica Neue"/>
                <a:ea typeface="Helvetica Neue"/>
                <a:cs typeface="Helvetica Neue"/>
                <a:sym typeface="Helvetica Neue"/>
              </a:rPr>
              <a:t>confinement hypothesis</a:t>
            </a:r>
            <a:r>
              <a:rPr lang="en">
                <a:solidFill>
                  <a:srgbClr val="000000"/>
                </a:solidFill>
                <a:latin typeface="Helvetica Neue"/>
                <a:ea typeface="Helvetica Neue"/>
                <a:cs typeface="Helvetica Neue"/>
                <a:sym typeface="Helvetica Neue"/>
              </a:rPr>
              <a:t>, which states that color-charged particles cannot be isolated (i.e. no singlet states). They must only exist in color-neutral bound states.</a:t>
            </a:r>
            <a:endParaRPr>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Coupling with the gluon field is </a:t>
            </a:r>
            <a:r>
              <a:rPr lang="en" sz="1600">
                <a:solidFill>
                  <a:srgbClr val="FF0000"/>
                </a:solidFill>
                <a:latin typeface="Helvetica Neue"/>
                <a:ea typeface="Helvetica Neue"/>
                <a:cs typeface="Helvetica Neue"/>
                <a:sym typeface="Helvetica Neue"/>
              </a:rPr>
              <a:t>~5x10</a:t>
            </a:r>
            <a:r>
              <a:rPr baseline="30000" lang="en" sz="1600">
                <a:solidFill>
                  <a:srgbClr val="FF0000"/>
                </a:solidFill>
                <a:latin typeface="Helvetica Neue"/>
                <a:ea typeface="Helvetica Neue"/>
                <a:cs typeface="Helvetica Neue"/>
                <a:sym typeface="Helvetica Neue"/>
              </a:rPr>
              <a:t>5 </a:t>
            </a:r>
            <a:r>
              <a:rPr lang="en" sz="1600">
                <a:solidFill>
                  <a:srgbClr val="FF0000"/>
                </a:solidFill>
                <a:latin typeface="Helvetica Neue"/>
                <a:ea typeface="Helvetica Neue"/>
                <a:cs typeface="Helvetica Neue"/>
                <a:sym typeface="Helvetica Neue"/>
              </a:rPr>
              <a:t>times larger</a:t>
            </a:r>
            <a:r>
              <a:rPr lang="en" sz="1600">
                <a:solidFill>
                  <a:srgbClr val="000000"/>
                </a:solidFill>
                <a:latin typeface="Helvetica Neue"/>
                <a:ea typeface="Helvetica Neue"/>
                <a:cs typeface="Helvetica Neue"/>
                <a:sym typeface="Helvetica Neue"/>
              </a:rPr>
              <a:t> than coupling with the photon field...</a:t>
            </a:r>
            <a:r>
              <a:rPr b="1" lang="en" sz="1600" u="sng">
                <a:solidFill>
                  <a:srgbClr val="000000"/>
                </a:solidFill>
                <a:latin typeface="Helvetica Neue"/>
                <a:ea typeface="Helvetica Neue"/>
                <a:cs typeface="Helvetica Neue"/>
                <a:sym typeface="Helvetica Neue"/>
              </a:rPr>
              <a:t>well sometimes</a:t>
            </a:r>
            <a:endParaRPr b="1" sz="1600" u="sng">
              <a:solidFill>
                <a:srgbClr val="000000"/>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chemeClr val="lt1"/>
              </a:buClr>
              <a:buSzPts val="1800"/>
              <a:buFont typeface="Helvetica Neue"/>
              <a:buChar char="●"/>
            </a:pPr>
            <a:r>
              <a:t/>
            </a:r>
            <a:endParaRPr>
              <a:solidFill>
                <a:schemeClr val="lt1"/>
              </a:solidFill>
              <a:latin typeface="Helvetica Neue"/>
              <a:ea typeface="Helvetica Neue"/>
              <a:cs typeface="Helvetica Neue"/>
              <a:sym typeface="Helvetica Neue"/>
            </a:endParaRPr>
          </a:p>
        </p:txBody>
      </p:sp>
      <p:sp>
        <p:nvSpPr>
          <p:cNvPr id="206" name="Google Shape;20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25"/>
          <p:cNvPicPr preferRelativeResize="0"/>
          <p:nvPr/>
        </p:nvPicPr>
        <p:blipFill>
          <a:blip r:embed="rId3">
            <a:alphaModFix/>
          </a:blip>
          <a:stretch>
            <a:fillRect/>
          </a:stretch>
        </p:blipFill>
        <p:spPr>
          <a:xfrm>
            <a:off x="1952375" y="3667550"/>
            <a:ext cx="1005375" cy="1171349"/>
          </a:xfrm>
          <a:prstGeom prst="rect">
            <a:avLst/>
          </a:prstGeom>
          <a:noFill/>
          <a:ln>
            <a:noFill/>
          </a:ln>
        </p:spPr>
      </p:pic>
      <p:pic>
        <p:nvPicPr>
          <p:cNvPr id="208" name="Google Shape;208;p25"/>
          <p:cNvPicPr preferRelativeResize="0"/>
          <p:nvPr/>
        </p:nvPicPr>
        <p:blipFill>
          <a:blip r:embed="rId4">
            <a:alphaModFix/>
          </a:blip>
          <a:stretch>
            <a:fillRect/>
          </a:stretch>
        </p:blipFill>
        <p:spPr>
          <a:xfrm>
            <a:off x="4540400" y="3164975"/>
            <a:ext cx="2221499" cy="178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2" name="Shape 212"/>
        <p:cNvGrpSpPr/>
        <p:nvPr/>
      </p:nvGrpSpPr>
      <p:grpSpPr>
        <a:xfrm>
          <a:off x="0" y="0"/>
          <a:ext cx="0" cy="0"/>
          <a:chOff x="0" y="0"/>
          <a:chExt cx="0" cy="0"/>
        </a:xfrm>
      </p:grpSpPr>
      <p:sp>
        <p:nvSpPr>
          <p:cNvPr id="213" name="Google Shape;213;p26"/>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Coming to a finer resolution</a:t>
            </a:r>
            <a:endParaRPr sz="2400">
              <a:solidFill>
                <a:schemeClr val="lt2"/>
              </a:solidFill>
              <a:latin typeface="Helvetica Neue"/>
              <a:ea typeface="Helvetica Neue"/>
              <a:cs typeface="Helvetica Neue"/>
              <a:sym typeface="Helvetica Neue"/>
            </a:endParaRPr>
          </a:p>
        </p:txBody>
      </p:sp>
      <p:sp>
        <p:nvSpPr>
          <p:cNvPr id="214" name="Google Shape;214;p26"/>
          <p:cNvSpPr txBox="1"/>
          <p:nvPr>
            <p:ph idx="1" type="body"/>
          </p:nvPr>
        </p:nvSpPr>
        <p:spPr>
          <a:xfrm>
            <a:off x="311700" y="803900"/>
            <a:ext cx="87672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QCD and QED are both </a:t>
            </a:r>
            <a:r>
              <a:rPr lang="en" sz="1600">
                <a:solidFill>
                  <a:srgbClr val="FF0000"/>
                </a:solidFill>
                <a:latin typeface="Helvetica Neue"/>
                <a:ea typeface="Helvetica Neue"/>
                <a:cs typeface="Helvetica Neue"/>
                <a:sym typeface="Helvetica Neue"/>
              </a:rPr>
              <a:t>relativistic quantum gauge-field theories</a:t>
            </a:r>
            <a:r>
              <a:rPr lang="en" sz="1600">
                <a:solidFill>
                  <a:srgbClr val="000000"/>
                </a:solidFill>
                <a:latin typeface="Helvetica Neue"/>
                <a:ea typeface="Helvetica Neue"/>
                <a:cs typeface="Helvetica Neue"/>
                <a:sym typeface="Helvetica Neue"/>
              </a:rPr>
              <a:t> which have the property that nothing is constant</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Beloved quantum mechanical cornerstones are now </a:t>
            </a:r>
            <a:r>
              <a:rPr lang="en">
                <a:solidFill>
                  <a:srgbClr val="FF0000"/>
                </a:solidFill>
                <a:latin typeface="Helvetica Neue"/>
                <a:ea typeface="Helvetica Neue"/>
                <a:cs typeface="Helvetica Neue"/>
                <a:sym typeface="Helvetica Neue"/>
              </a:rPr>
              <a:t>dynamic</a:t>
            </a:r>
            <a:r>
              <a:rPr lang="en">
                <a:solidFill>
                  <a:srgbClr val="000000"/>
                </a:solidFill>
                <a:latin typeface="Helvetica Neue"/>
                <a:ea typeface="Helvetica Neue"/>
                <a:cs typeface="Helvetica Neue"/>
                <a:sym typeface="Helvetica Neue"/>
              </a:rPr>
              <a:t>, including charge distribution, mass, and even the number of particles</a:t>
            </a:r>
            <a:endParaRPr>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This means that what you see depends on the </a:t>
            </a:r>
            <a:r>
              <a:rPr lang="en" sz="1600">
                <a:solidFill>
                  <a:srgbClr val="FF0000"/>
                </a:solidFill>
                <a:latin typeface="Helvetica Neue"/>
                <a:ea typeface="Helvetica Neue"/>
                <a:cs typeface="Helvetica Neue"/>
                <a:sym typeface="Helvetica Neue"/>
              </a:rPr>
              <a:t>wavelength of the probe</a:t>
            </a:r>
            <a:r>
              <a:rPr lang="en" sz="1600">
                <a:solidFill>
                  <a:srgbClr val="000000"/>
                </a:solidFill>
                <a:latin typeface="Helvetica Neue"/>
                <a:ea typeface="Helvetica Neue"/>
                <a:cs typeface="Helvetica Neue"/>
                <a:sym typeface="Helvetica Neue"/>
              </a:rPr>
              <a:t> used</a:t>
            </a:r>
            <a:endParaRPr sz="1600">
              <a:solidFill>
                <a:srgbClr val="00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Think about the wavelength of light for a photo vs. a xray</a:t>
            </a:r>
            <a:endParaRPr sz="1600">
              <a:solidFill>
                <a:srgbClr val="000000"/>
              </a:solidFill>
              <a:latin typeface="Helvetica Neue"/>
              <a:ea typeface="Helvetica Neue"/>
              <a:cs typeface="Helvetica Neue"/>
              <a:sym typeface="Helvetica Neue"/>
            </a:endParaRPr>
          </a:p>
          <a:p>
            <a:pPr indent="0" lvl="0" marL="457200" rtl="0" algn="l">
              <a:lnSpc>
                <a:spcPct val="100000"/>
              </a:lnSpc>
              <a:spcBef>
                <a:spcPts val="1000"/>
              </a:spcBef>
              <a:spcAft>
                <a:spcPts val="0"/>
              </a:spcAft>
              <a:buNone/>
            </a:pPr>
            <a:r>
              <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1000"/>
              </a:spcBef>
              <a:spcAft>
                <a:spcPts val="0"/>
              </a:spcAft>
              <a:buNone/>
            </a:pPr>
            <a:r>
              <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0" lvl="0" marL="45720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0" lvl="0" marL="45720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This also means the strength of the force depends on the resolution, a so called </a:t>
            </a:r>
            <a:r>
              <a:rPr lang="en" sz="1600">
                <a:solidFill>
                  <a:srgbClr val="FF0000"/>
                </a:solidFill>
                <a:latin typeface="Helvetica Neue"/>
                <a:ea typeface="Helvetica Neue"/>
                <a:cs typeface="Helvetica Neue"/>
                <a:sym typeface="Helvetica Neue"/>
              </a:rPr>
              <a:t>mass-scale</a:t>
            </a:r>
            <a:endParaRPr sz="1600">
              <a:solidFill>
                <a:srgbClr val="FF0000"/>
              </a:solidFill>
              <a:latin typeface="Helvetica Neue"/>
              <a:ea typeface="Helvetica Neue"/>
              <a:cs typeface="Helvetica Neue"/>
              <a:sym typeface="Helvetica Neue"/>
            </a:endParaRPr>
          </a:p>
          <a:p>
            <a:pPr indent="0" lvl="0" marL="0" rtl="0" algn="l">
              <a:lnSpc>
                <a:spcPct val="100000"/>
              </a:lnSpc>
              <a:spcBef>
                <a:spcPts val="0"/>
              </a:spcBef>
              <a:spcAft>
                <a:spcPts val="0"/>
              </a:spcAft>
              <a:buClr>
                <a:srgbClr val="000000"/>
              </a:buClr>
              <a:buSzPts val="1100"/>
              <a:buFont typeface="Arial"/>
              <a:buNone/>
            </a:pPr>
            <a:r>
              <a:t/>
            </a:r>
            <a:endParaRPr>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lt1"/>
              </a:buClr>
              <a:buSzPts val="1800"/>
              <a:buFont typeface="Helvetica Neue"/>
              <a:buChar char="●"/>
            </a:pPr>
            <a:r>
              <a:t/>
            </a:r>
            <a:endParaRPr>
              <a:solidFill>
                <a:schemeClr val="lt1"/>
              </a:solidFill>
              <a:latin typeface="Helvetica Neue"/>
              <a:ea typeface="Helvetica Neue"/>
              <a:cs typeface="Helvetica Neue"/>
              <a:sym typeface="Helvetica Neue"/>
            </a:endParaRPr>
          </a:p>
        </p:txBody>
      </p:sp>
      <p:sp>
        <p:nvSpPr>
          <p:cNvPr id="215" name="Google Shape;21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6" name="Google Shape;216;p26"/>
          <p:cNvPicPr preferRelativeResize="0"/>
          <p:nvPr/>
        </p:nvPicPr>
        <p:blipFill>
          <a:blip r:embed="rId3">
            <a:alphaModFix/>
          </a:blip>
          <a:stretch>
            <a:fillRect/>
          </a:stretch>
        </p:blipFill>
        <p:spPr>
          <a:xfrm>
            <a:off x="4676975" y="2743963"/>
            <a:ext cx="1378950" cy="792975"/>
          </a:xfrm>
          <a:prstGeom prst="rect">
            <a:avLst/>
          </a:prstGeom>
          <a:noFill/>
          <a:ln>
            <a:noFill/>
          </a:ln>
        </p:spPr>
      </p:pic>
      <p:sp>
        <p:nvSpPr>
          <p:cNvPr id="217" name="Google Shape;217;p26"/>
          <p:cNvSpPr/>
          <p:nvPr/>
        </p:nvSpPr>
        <p:spPr>
          <a:xfrm>
            <a:off x="6003050" y="3210225"/>
            <a:ext cx="465000" cy="2139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txBox="1"/>
          <p:nvPr/>
        </p:nvSpPr>
        <p:spPr>
          <a:xfrm>
            <a:off x="6514625" y="3070725"/>
            <a:ext cx="10509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Momentum transfer</a:t>
            </a:r>
            <a:endParaRPr sz="1200">
              <a:latin typeface="Open Sans"/>
              <a:ea typeface="Open Sans"/>
              <a:cs typeface="Open Sans"/>
              <a:sym typeface="Open Sans"/>
            </a:endParaRPr>
          </a:p>
        </p:txBody>
      </p:sp>
      <p:pic>
        <p:nvPicPr>
          <p:cNvPr id="219" name="Google Shape;219;p26"/>
          <p:cNvPicPr preferRelativeResize="0"/>
          <p:nvPr/>
        </p:nvPicPr>
        <p:blipFill>
          <a:blip r:embed="rId4">
            <a:alphaModFix/>
          </a:blip>
          <a:stretch>
            <a:fillRect/>
          </a:stretch>
        </p:blipFill>
        <p:spPr>
          <a:xfrm>
            <a:off x="1578482" y="2517732"/>
            <a:ext cx="1245475" cy="1245475"/>
          </a:xfrm>
          <a:prstGeom prst="rect">
            <a:avLst/>
          </a:prstGeom>
          <a:noFill/>
          <a:ln>
            <a:noFill/>
          </a:ln>
        </p:spPr>
      </p:pic>
      <p:pic>
        <p:nvPicPr>
          <p:cNvPr id="220" name="Google Shape;220;p26"/>
          <p:cNvPicPr preferRelativeResize="0"/>
          <p:nvPr/>
        </p:nvPicPr>
        <p:blipFill>
          <a:blip r:embed="rId5">
            <a:alphaModFix/>
          </a:blip>
          <a:stretch>
            <a:fillRect/>
          </a:stretch>
        </p:blipFill>
        <p:spPr>
          <a:xfrm>
            <a:off x="3018350" y="2517723"/>
            <a:ext cx="1658617" cy="1245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4" name="Shape 224"/>
        <p:cNvGrpSpPr/>
        <p:nvPr/>
      </p:nvGrpSpPr>
      <p:grpSpPr>
        <a:xfrm>
          <a:off x="0" y="0"/>
          <a:ext cx="0" cy="0"/>
          <a:chOff x="0" y="0"/>
          <a:chExt cx="0" cy="0"/>
        </a:xfrm>
      </p:grpSpPr>
      <p:sp>
        <p:nvSpPr>
          <p:cNvPr id="225" name="Google Shape;225;p27"/>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Dynamical Nature of QCD</a:t>
            </a:r>
            <a:endParaRPr sz="2400">
              <a:solidFill>
                <a:schemeClr val="lt2"/>
              </a:solidFill>
              <a:latin typeface="Helvetica Neue"/>
              <a:ea typeface="Helvetica Neue"/>
              <a:cs typeface="Helvetica Neue"/>
              <a:sym typeface="Helvetica Neue"/>
            </a:endParaRPr>
          </a:p>
        </p:txBody>
      </p:sp>
      <p:sp>
        <p:nvSpPr>
          <p:cNvPr id="226" name="Google Shape;226;p27"/>
          <p:cNvSpPr txBox="1"/>
          <p:nvPr>
            <p:ph idx="1" type="body"/>
          </p:nvPr>
        </p:nvSpPr>
        <p:spPr>
          <a:xfrm>
            <a:off x="311700" y="803900"/>
            <a:ext cx="8767200" cy="3063900"/>
          </a:xfrm>
          <a:prstGeom prst="rect">
            <a:avLst/>
          </a:prstGeom>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dynamical nature of QCD also </a:t>
            </a:r>
            <a:r>
              <a:rPr lang="en" sz="1600">
                <a:solidFill>
                  <a:srgbClr val="000000"/>
                </a:solidFill>
                <a:latin typeface="Helvetica Neue"/>
                <a:ea typeface="Helvetica Neue"/>
                <a:cs typeface="Helvetica Neue"/>
                <a:sym typeface="Helvetica Neue"/>
              </a:rPr>
              <a:t>affects</a:t>
            </a:r>
            <a:r>
              <a:rPr lang="en" sz="1600">
                <a:solidFill>
                  <a:srgbClr val="000000"/>
                </a:solidFill>
                <a:latin typeface="Helvetica Neue"/>
                <a:ea typeface="Helvetica Neue"/>
                <a:cs typeface="Helvetica Neue"/>
                <a:sym typeface="Helvetica Neue"/>
              </a:rPr>
              <a:t> what we know as a “quark”</a:t>
            </a:r>
            <a:endParaRPr sz="1600">
              <a:solidFill>
                <a:srgbClr val="000000"/>
              </a:solidFill>
              <a:latin typeface="Helvetica Neue"/>
              <a:ea typeface="Helvetica Neue"/>
              <a:cs typeface="Helvetica Neue"/>
              <a:sym typeface="Helvetica Neue"/>
            </a:endParaRPr>
          </a:p>
          <a:p>
            <a:pPr indent="-330200" lvl="0" marL="457200" marR="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uncertainty principle can be viewed</a:t>
            </a:r>
            <a:r>
              <a:rPr lang="en" sz="1600">
                <a:solidFill>
                  <a:srgbClr val="000000"/>
                </a:solidFill>
                <a:latin typeface="Helvetica Neue"/>
                <a:ea typeface="Helvetica Neue"/>
                <a:cs typeface="Helvetica Neue"/>
                <a:sym typeface="Helvetica Neue"/>
              </a:rPr>
              <a:t> as an inequality of energy and time</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Nearly </a:t>
            </a:r>
            <a:r>
              <a:rPr lang="en">
                <a:solidFill>
                  <a:srgbClr val="FF0000"/>
                </a:solidFill>
                <a:latin typeface="Helvetica Neue"/>
                <a:ea typeface="Helvetica Neue"/>
                <a:cs typeface="Helvetica Neue"/>
                <a:sym typeface="Helvetica Neue"/>
              </a:rPr>
              <a:t>infinite energies</a:t>
            </a:r>
            <a:r>
              <a:rPr lang="en">
                <a:solidFill>
                  <a:srgbClr val="000000"/>
                </a:solidFill>
                <a:latin typeface="Helvetica Neue"/>
                <a:ea typeface="Helvetica Neue"/>
                <a:cs typeface="Helvetica Neue"/>
                <a:sym typeface="Helvetica Neue"/>
              </a:rPr>
              <a:t> can exist as long as they disappear incredibly fast</a:t>
            </a:r>
            <a:endParaRPr>
              <a:solidFill>
                <a:srgbClr val="000000"/>
              </a:solidFill>
              <a:latin typeface="Helvetica Neue"/>
              <a:ea typeface="Helvetica Neue"/>
              <a:cs typeface="Helvetica Neue"/>
              <a:sym typeface="Helvetica Neue"/>
            </a:endParaRPr>
          </a:p>
          <a:p>
            <a:pPr indent="0" lvl="0" marL="91440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0" lvl="0" marL="91440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0" lvl="0" marL="91440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is how </a:t>
            </a:r>
            <a:r>
              <a:rPr lang="en">
                <a:solidFill>
                  <a:srgbClr val="FF0000"/>
                </a:solidFill>
                <a:latin typeface="Helvetica Neue"/>
                <a:ea typeface="Helvetica Neue"/>
                <a:cs typeface="Helvetica Neue"/>
                <a:sym typeface="Helvetica Neue"/>
              </a:rPr>
              <a:t>virtual particles </a:t>
            </a:r>
            <a:r>
              <a:rPr lang="en">
                <a:solidFill>
                  <a:srgbClr val="000000"/>
                </a:solidFill>
                <a:latin typeface="Helvetica Neue"/>
                <a:ea typeface="Helvetica Neue"/>
                <a:cs typeface="Helvetica Neue"/>
                <a:sym typeface="Helvetica Neue"/>
              </a:rPr>
              <a:t>arise in quantum field theories</a:t>
            </a:r>
            <a:endParaRPr>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But now in QCD these virtual particles (virtual quarks and gluons) interact with the </a:t>
            </a:r>
            <a:r>
              <a:rPr lang="en" sz="1600">
                <a:solidFill>
                  <a:srgbClr val="FF0000"/>
                </a:solidFill>
                <a:latin typeface="Helvetica Neue"/>
                <a:ea typeface="Helvetica Neue"/>
                <a:cs typeface="Helvetica Neue"/>
                <a:sym typeface="Helvetica Neue"/>
              </a:rPr>
              <a:t>valence quarks</a:t>
            </a:r>
            <a:r>
              <a:rPr lang="en" sz="1600">
                <a:solidFill>
                  <a:srgbClr val="000000"/>
                </a:solidFill>
                <a:latin typeface="Helvetica Neue"/>
                <a:ea typeface="Helvetica Neue"/>
                <a:cs typeface="Helvetica Neue"/>
                <a:sym typeface="Helvetica Neue"/>
              </a:rPr>
              <a:t> that make up a proton</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Probing at different scales we can see three distinct “quark” types</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At ~30% the </a:t>
            </a:r>
            <a:r>
              <a:rPr lang="en">
                <a:solidFill>
                  <a:srgbClr val="FF0000"/>
                </a:solidFill>
                <a:latin typeface="Helvetica Neue"/>
                <a:ea typeface="Helvetica Neue"/>
                <a:cs typeface="Helvetica Neue"/>
                <a:sym typeface="Helvetica Neue"/>
              </a:rPr>
              <a:t>fractional longitudinal momentum of the proton</a:t>
            </a:r>
            <a:r>
              <a:rPr lang="en">
                <a:solidFill>
                  <a:srgbClr val="000000"/>
                </a:solidFill>
                <a:latin typeface="Helvetica Neue"/>
                <a:ea typeface="Helvetica Neue"/>
                <a:cs typeface="Helvetica Neue"/>
                <a:sym typeface="Helvetica Neue"/>
              </a:rPr>
              <a:t> (a variable called x) we see the valence quarks</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At ~10% we see a cloud of pions where the valence quarks are hidden in. (</a:t>
            </a:r>
            <a:r>
              <a:rPr lang="en">
                <a:solidFill>
                  <a:srgbClr val="FF0000"/>
                </a:solidFill>
                <a:latin typeface="Helvetica Neue"/>
                <a:ea typeface="Helvetica Neue"/>
                <a:cs typeface="Helvetica Neue"/>
                <a:sym typeface="Helvetica Neue"/>
              </a:rPr>
              <a:t>Partons </a:t>
            </a:r>
            <a:r>
              <a:rPr lang="en">
                <a:solidFill>
                  <a:srgbClr val="000000"/>
                </a:solidFill>
                <a:latin typeface="Helvetica Neue"/>
                <a:ea typeface="Helvetica Neue"/>
                <a:cs typeface="Helvetica Neue"/>
                <a:sym typeface="Helvetica Neue"/>
              </a:rPr>
              <a:t>we call them)</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At ~1% we see the singlet quarks and gluons</a:t>
            </a:r>
            <a:endParaRPr>
              <a:solidFill>
                <a:srgbClr val="000000"/>
              </a:solidFill>
              <a:latin typeface="Helvetica Neue"/>
              <a:ea typeface="Helvetica Neue"/>
              <a:cs typeface="Helvetica Neue"/>
              <a:sym typeface="Helvetica Neue"/>
            </a:endParaRPr>
          </a:p>
          <a:p>
            <a:pPr indent="0" lvl="0" marL="45720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lt1"/>
              </a:buClr>
              <a:buSzPts val="1800"/>
              <a:buFont typeface="Helvetica Neue"/>
              <a:buChar char="●"/>
            </a:pPr>
            <a:r>
              <a:t/>
            </a:r>
            <a:endParaRPr>
              <a:solidFill>
                <a:schemeClr val="lt1"/>
              </a:solidFill>
              <a:latin typeface="Helvetica Neue"/>
              <a:ea typeface="Helvetica Neue"/>
              <a:cs typeface="Helvetica Neue"/>
              <a:sym typeface="Helvetica Neue"/>
            </a:endParaRPr>
          </a:p>
        </p:txBody>
      </p:sp>
      <p:sp>
        <p:nvSpPr>
          <p:cNvPr id="227" name="Google Shape;22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27"/>
          <p:cNvPicPr preferRelativeResize="0"/>
          <p:nvPr/>
        </p:nvPicPr>
        <p:blipFill>
          <a:blip r:embed="rId3">
            <a:alphaModFix/>
          </a:blip>
          <a:stretch>
            <a:fillRect/>
          </a:stretch>
        </p:blipFill>
        <p:spPr>
          <a:xfrm>
            <a:off x="2747755" y="1770948"/>
            <a:ext cx="1770901" cy="857725"/>
          </a:xfrm>
          <a:prstGeom prst="rect">
            <a:avLst/>
          </a:prstGeom>
          <a:noFill/>
          <a:ln>
            <a:noFill/>
          </a:ln>
        </p:spPr>
      </p:pic>
      <p:pic>
        <p:nvPicPr>
          <p:cNvPr id="229" name="Google Shape;229;p27"/>
          <p:cNvPicPr preferRelativeResize="0"/>
          <p:nvPr/>
        </p:nvPicPr>
        <p:blipFill>
          <a:blip r:embed="rId4">
            <a:alphaModFix/>
          </a:blip>
          <a:stretch>
            <a:fillRect/>
          </a:stretch>
        </p:blipFill>
        <p:spPr>
          <a:xfrm>
            <a:off x="4620950" y="1826563"/>
            <a:ext cx="1775300" cy="857725"/>
          </a:xfrm>
          <a:prstGeom prst="rect">
            <a:avLst/>
          </a:prstGeom>
          <a:noFill/>
          <a:ln>
            <a:noFill/>
          </a:ln>
        </p:spPr>
      </p:pic>
      <p:sp>
        <p:nvSpPr>
          <p:cNvPr id="230" name="Google Shape;230;p27"/>
          <p:cNvSpPr/>
          <p:nvPr/>
        </p:nvSpPr>
        <p:spPr>
          <a:xfrm rot="-5400000">
            <a:off x="4382950" y="2058613"/>
            <a:ext cx="279000" cy="393600"/>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27"/>
          <p:cNvPicPr preferRelativeResize="0"/>
          <p:nvPr/>
        </p:nvPicPr>
        <p:blipFill>
          <a:blip r:embed="rId5">
            <a:alphaModFix/>
          </a:blip>
          <a:stretch>
            <a:fillRect/>
          </a:stretch>
        </p:blipFill>
        <p:spPr>
          <a:xfrm>
            <a:off x="203872" y="3941923"/>
            <a:ext cx="548700" cy="548716"/>
          </a:xfrm>
          <a:prstGeom prst="rect">
            <a:avLst/>
          </a:prstGeom>
          <a:noFill/>
          <a:ln>
            <a:noFill/>
          </a:ln>
        </p:spPr>
      </p:pic>
      <p:pic>
        <p:nvPicPr>
          <p:cNvPr id="232" name="Google Shape;232;p27"/>
          <p:cNvPicPr preferRelativeResize="0"/>
          <p:nvPr/>
        </p:nvPicPr>
        <p:blipFill>
          <a:blip r:embed="rId6">
            <a:alphaModFix/>
          </a:blip>
          <a:stretch>
            <a:fillRect/>
          </a:stretch>
        </p:blipFill>
        <p:spPr>
          <a:xfrm>
            <a:off x="246525" y="4490650"/>
            <a:ext cx="463400" cy="46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sp>
        <p:nvSpPr>
          <p:cNvPr id="237" name="Google Shape;237;p28"/>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Asymptotic Freedom</a:t>
            </a:r>
            <a:endParaRPr sz="2400">
              <a:solidFill>
                <a:schemeClr val="lt2"/>
              </a:solidFill>
              <a:latin typeface="Helvetica Neue"/>
              <a:ea typeface="Helvetica Neue"/>
              <a:cs typeface="Helvetica Neue"/>
              <a:sym typeface="Helvetica Neue"/>
            </a:endParaRPr>
          </a:p>
        </p:txBody>
      </p:sp>
      <p:sp>
        <p:nvSpPr>
          <p:cNvPr id="238" name="Google Shape;238;p28"/>
          <p:cNvSpPr txBox="1"/>
          <p:nvPr>
            <p:ph idx="1" type="body"/>
          </p:nvPr>
        </p:nvSpPr>
        <p:spPr>
          <a:xfrm>
            <a:off x="311700" y="803900"/>
            <a:ext cx="87672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At a higher mass-scale, the strong force asymptotically falls off. A feature known as </a:t>
            </a:r>
            <a:r>
              <a:rPr lang="en" sz="1600">
                <a:solidFill>
                  <a:srgbClr val="FF0000"/>
                </a:solidFill>
                <a:latin typeface="Helvetica Neue"/>
                <a:ea typeface="Helvetica Neue"/>
                <a:cs typeface="Helvetica Neue"/>
                <a:sym typeface="Helvetica Neue"/>
              </a:rPr>
              <a:t>asymptotic freedom</a:t>
            </a:r>
            <a:r>
              <a:rPr lang="en" sz="1600">
                <a:solidFill>
                  <a:srgbClr val="000000"/>
                </a:solidFill>
                <a:latin typeface="Helvetica Neue"/>
                <a:ea typeface="Helvetica Neue"/>
                <a:cs typeface="Helvetica Neue"/>
                <a:sym typeface="Helvetica Neue"/>
              </a:rPr>
              <a:t>.</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This allows QCD to be studied perturbatively at high energies</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Finding the onset of </a:t>
            </a:r>
            <a:r>
              <a:rPr lang="en" sz="1600">
                <a:solidFill>
                  <a:srgbClr val="FF0000"/>
                </a:solidFill>
                <a:latin typeface="Helvetica Neue"/>
                <a:ea typeface="Helvetica Neue"/>
                <a:cs typeface="Helvetica Neue"/>
                <a:sym typeface="Helvetica Neue"/>
              </a:rPr>
              <a:t>hard</a:t>
            </a:r>
            <a:r>
              <a:rPr lang="en" sz="1600">
                <a:solidFill>
                  <a:srgbClr val="000000"/>
                </a:solidFill>
                <a:latin typeface="Helvetica Neue"/>
                <a:ea typeface="Helvetica Neue"/>
                <a:cs typeface="Helvetica Neue"/>
                <a:sym typeface="Helvetica Neue"/>
              </a:rPr>
              <a:t> (perturbative QCD, pQCD) and </a:t>
            </a:r>
            <a:r>
              <a:rPr lang="en" sz="1600">
                <a:solidFill>
                  <a:srgbClr val="FF0000"/>
                </a:solidFill>
                <a:latin typeface="Helvetica Neue"/>
                <a:ea typeface="Helvetica Neue"/>
                <a:cs typeface="Helvetica Neue"/>
                <a:sym typeface="Helvetica Neue"/>
              </a:rPr>
              <a:t>soft</a:t>
            </a:r>
            <a:r>
              <a:rPr lang="en" sz="1600">
                <a:solidFill>
                  <a:srgbClr val="000000"/>
                </a:solidFill>
                <a:latin typeface="Helvetica Neue"/>
                <a:ea typeface="Helvetica Neue"/>
                <a:cs typeface="Helvetica Neue"/>
                <a:sym typeface="Helvetica Neue"/>
              </a:rPr>
              <a:t> (non-perturbative QCD) factorization is of critical importance in medium to high-energy physics</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100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A scaling behavior in the parton </a:t>
            </a:r>
            <a:r>
              <a:rPr lang="en">
                <a:solidFill>
                  <a:srgbClr val="000000"/>
                </a:solidFill>
                <a:latin typeface="Helvetica Neue"/>
                <a:ea typeface="Helvetica Neue"/>
                <a:cs typeface="Helvetica Neue"/>
                <a:sym typeface="Helvetica Neue"/>
              </a:rPr>
              <a:t>model</a:t>
            </a:r>
            <a:r>
              <a:rPr lang="en">
                <a:solidFill>
                  <a:srgbClr val="000000"/>
                </a:solidFill>
                <a:latin typeface="Helvetica Neue"/>
                <a:ea typeface="Helvetica Neue"/>
                <a:cs typeface="Helvetica Neue"/>
                <a:sym typeface="Helvetica Neue"/>
              </a:rPr>
              <a:t> should show a dependence on </a:t>
            </a:r>
            <a:r>
              <a:rPr lang="en">
                <a:solidFill>
                  <a:srgbClr val="000000"/>
                </a:solidFill>
                <a:latin typeface="Helvetica Neue"/>
                <a:ea typeface="Helvetica Neue"/>
                <a:cs typeface="Helvetica Neue"/>
                <a:sym typeface="Helvetica Neue"/>
              </a:rPr>
              <a:t>transferred momentum (Q</a:t>
            </a:r>
            <a:r>
              <a:rPr baseline="30000" lang="en">
                <a:solidFill>
                  <a:srgbClr val="000000"/>
                </a:solidFill>
                <a:latin typeface="Helvetica Neue"/>
                <a:ea typeface="Helvetica Neue"/>
                <a:cs typeface="Helvetica Neue"/>
                <a:sym typeface="Helvetica Neue"/>
              </a:rPr>
              <a:t>2</a:t>
            </a:r>
            <a:r>
              <a:rPr lang="en">
                <a:solidFill>
                  <a:srgbClr val="000000"/>
                </a:solidFill>
                <a:latin typeface="Helvetica Neue"/>
                <a:ea typeface="Helvetica Neue"/>
                <a:cs typeface="Helvetica Neue"/>
                <a:sym typeface="Helvetica Neue"/>
              </a:rPr>
              <a:t>) at </a:t>
            </a:r>
            <a:r>
              <a:rPr lang="en">
                <a:solidFill>
                  <a:srgbClr val="FF0000"/>
                </a:solidFill>
                <a:latin typeface="Helvetica Neue"/>
                <a:ea typeface="Helvetica Neue"/>
                <a:cs typeface="Helvetica Neue"/>
                <a:sym typeface="Helvetica Neue"/>
              </a:rPr>
              <a:t>higher order corrections </a:t>
            </a:r>
            <a:endParaRPr>
              <a:solidFill>
                <a:srgbClr val="FF0000"/>
              </a:solidFill>
              <a:latin typeface="Helvetica Neue"/>
              <a:ea typeface="Helvetica Neue"/>
              <a:cs typeface="Helvetica Neue"/>
              <a:sym typeface="Helvetica Neue"/>
            </a:endParaRPr>
          </a:p>
        </p:txBody>
      </p:sp>
      <p:sp>
        <p:nvSpPr>
          <p:cNvPr id="239" name="Google Shape;23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0" name="Google Shape;240;p28"/>
          <p:cNvPicPr preferRelativeResize="0"/>
          <p:nvPr/>
        </p:nvPicPr>
        <p:blipFill>
          <a:blip r:embed="rId3">
            <a:alphaModFix/>
          </a:blip>
          <a:stretch>
            <a:fillRect/>
          </a:stretch>
        </p:blipFill>
        <p:spPr>
          <a:xfrm>
            <a:off x="6127225" y="3090201"/>
            <a:ext cx="766136" cy="1171161"/>
          </a:xfrm>
          <a:prstGeom prst="rect">
            <a:avLst/>
          </a:prstGeom>
          <a:noFill/>
          <a:ln>
            <a:noFill/>
          </a:ln>
        </p:spPr>
      </p:pic>
      <p:pic>
        <p:nvPicPr>
          <p:cNvPr id="241" name="Google Shape;241;p28"/>
          <p:cNvPicPr preferRelativeResize="0"/>
          <p:nvPr/>
        </p:nvPicPr>
        <p:blipFill>
          <a:blip r:embed="rId4">
            <a:alphaModFix/>
          </a:blip>
          <a:stretch>
            <a:fillRect/>
          </a:stretch>
        </p:blipFill>
        <p:spPr>
          <a:xfrm>
            <a:off x="6893368" y="3090200"/>
            <a:ext cx="766136" cy="1171161"/>
          </a:xfrm>
          <a:prstGeom prst="rect">
            <a:avLst/>
          </a:prstGeom>
          <a:noFill/>
          <a:ln>
            <a:noFill/>
          </a:ln>
        </p:spPr>
      </p:pic>
      <p:pic>
        <p:nvPicPr>
          <p:cNvPr id="242" name="Google Shape;242;p28"/>
          <p:cNvPicPr preferRelativeResize="0"/>
          <p:nvPr/>
        </p:nvPicPr>
        <p:blipFill>
          <a:blip r:embed="rId5">
            <a:alphaModFix/>
          </a:blip>
          <a:stretch>
            <a:fillRect/>
          </a:stretch>
        </p:blipFill>
        <p:spPr>
          <a:xfrm>
            <a:off x="7659503" y="3090200"/>
            <a:ext cx="766136" cy="1171161"/>
          </a:xfrm>
          <a:prstGeom prst="rect">
            <a:avLst/>
          </a:prstGeom>
          <a:noFill/>
          <a:ln>
            <a:noFill/>
          </a:ln>
        </p:spPr>
      </p:pic>
      <p:pic>
        <p:nvPicPr>
          <p:cNvPr id="243" name="Google Shape;243;p28"/>
          <p:cNvPicPr preferRelativeResize="0"/>
          <p:nvPr/>
        </p:nvPicPr>
        <p:blipFill>
          <a:blip r:embed="rId6">
            <a:alphaModFix/>
          </a:blip>
          <a:stretch>
            <a:fillRect/>
          </a:stretch>
        </p:blipFill>
        <p:spPr>
          <a:xfrm>
            <a:off x="7914237" y="4261359"/>
            <a:ext cx="707887" cy="538366"/>
          </a:xfrm>
          <a:prstGeom prst="rect">
            <a:avLst/>
          </a:prstGeom>
          <a:noFill/>
          <a:ln>
            <a:noFill/>
          </a:ln>
        </p:spPr>
      </p:pic>
      <p:pic>
        <p:nvPicPr>
          <p:cNvPr id="244" name="Google Shape;244;p28"/>
          <p:cNvPicPr preferRelativeResize="0"/>
          <p:nvPr/>
        </p:nvPicPr>
        <p:blipFill>
          <a:blip r:embed="rId7">
            <a:alphaModFix/>
          </a:blip>
          <a:stretch>
            <a:fillRect/>
          </a:stretch>
        </p:blipFill>
        <p:spPr>
          <a:xfrm>
            <a:off x="269625" y="2846125"/>
            <a:ext cx="5751826" cy="2023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8" name="Shape 248"/>
        <p:cNvGrpSpPr/>
        <p:nvPr/>
      </p:nvGrpSpPr>
      <p:grpSpPr>
        <a:xfrm>
          <a:off x="0" y="0"/>
          <a:ext cx="0" cy="0"/>
          <a:chOff x="0" y="0"/>
          <a:chExt cx="0" cy="0"/>
        </a:xfrm>
      </p:grpSpPr>
      <p:sp>
        <p:nvSpPr>
          <p:cNvPr id="249" name="Google Shape;249;p29"/>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Summary </a:t>
            </a:r>
            <a:r>
              <a:rPr lang="en" sz="2400">
                <a:solidFill>
                  <a:schemeClr val="lt2"/>
                </a:solidFill>
                <a:latin typeface="Helvetica Neue"/>
                <a:ea typeface="Helvetica Neue"/>
                <a:cs typeface="Helvetica Neue"/>
                <a:sym typeface="Helvetica Neue"/>
              </a:rPr>
              <a:t>of QCD</a:t>
            </a:r>
            <a:endParaRPr sz="2400">
              <a:solidFill>
                <a:schemeClr val="lt2"/>
              </a:solidFill>
              <a:latin typeface="Helvetica Neue"/>
              <a:ea typeface="Helvetica Neue"/>
              <a:cs typeface="Helvetica Neue"/>
              <a:sym typeface="Helvetica Neue"/>
            </a:endParaRPr>
          </a:p>
        </p:txBody>
      </p:sp>
      <p:sp>
        <p:nvSpPr>
          <p:cNvPr id="250" name="Google Shape;250;p29"/>
          <p:cNvSpPr txBox="1"/>
          <p:nvPr>
            <p:ph idx="1" type="body"/>
          </p:nvPr>
        </p:nvSpPr>
        <p:spPr>
          <a:xfrm>
            <a:off x="311700" y="803900"/>
            <a:ext cx="87672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QCD is characterized by two emergent phenomena:</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FF0000"/>
              </a:buClr>
              <a:buSzPts val="1400"/>
              <a:buFont typeface="Helvetica Neue"/>
              <a:buChar char="○"/>
            </a:pPr>
            <a:r>
              <a:rPr lang="en">
                <a:solidFill>
                  <a:srgbClr val="FF0000"/>
                </a:solidFill>
                <a:latin typeface="Helvetica Neue"/>
                <a:ea typeface="Helvetica Neue"/>
                <a:cs typeface="Helvetica Neue"/>
                <a:sym typeface="Helvetica Neue"/>
              </a:rPr>
              <a:t>confinement</a:t>
            </a:r>
            <a:endParaRPr>
              <a:solidFill>
                <a:srgbClr val="FF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FF0000"/>
              </a:buClr>
              <a:buSzPts val="1400"/>
              <a:buFont typeface="Helvetica Neue"/>
              <a:buChar char="○"/>
            </a:pPr>
            <a:r>
              <a:rPr lang="en">
                <a:solidFill>
                  <a:srgbClr val="FF0000"/>
                </a:solidFill>
                <a:latin typeface="Helvetica Neue"/>
                <a:ea typeface="Helvetica Neue"/>
                <a:cs typeface="Helvetica Neue"/>
                <a:sym typeface="Helvetica Neue"/>
              </a:rPr>
              <a:t>dynamical chiral symmetry breaking (DCSB)</a:t>
            </a:r>
            <a:endParaRPr>
              <a:solidFill>
                <a:srgbClr val="FF0000"/>
              </a:solidFill>
              <a:latin typeface="Helvetica Neue"/>
              <a:ea typeface="Helvetica Neue"/>
              <a:cs typeface="Helvetica Neue"/>
              <a:sym typeface="Helvetica Neue"/>
            </a:endParaRPr>
          </a:p>
          <a:p>
            <a:pPr indent="-330200" lvl="0" marL="457200" rtl="0" algn="l">
              <a:spcBef>
                <a:spcPts val="1000"/>
              </a:spcBef>
              <a:spcAft>
                <a:spcPts val="0"/>
              </a:spcAft>
              <a:buClr>
                <a:srgbClr val="212121"/>
              </a:buClr>
              <a:buSzPts val="1600"/>
              <a:buFont typeface="Helvetica Neue"/>
              <a:buChar char="●"/>
            </a:pPr>
            <a:r>
              <a:rPr lang="en" sz="1600">
                <a:solidFill>
                  <a:srgbClr val="000000"/>
                </a:solidFill>
                <a:latin typeface="Helvetica Neue"/>
                <a:ea typeface="Helvetica Neue"/>
                <a:cs typeface="Helvetica Neue"/>
                <a:sym typeface="Helvetica Neue"/>
              </a:rPr>
              <a:t>The bound state degrees of freedom can be viewed through two lenses</a:t>
            </a:r>
            <a:endParaRPr sz="1600">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Hadrons at </a:t>
            </a:r>
            <a:r>
              <a:rPr lang="en">
                <a:solidFill>
                  <a:srgbClr val="FF0000"/>
                </a:solidFill>
                <a:latin typeface="Helvetica Neue"/>
                <a:ea typeface="Helvetica Neue"/>
                <a:cs typeface="Helvetica Neue"/>
                <a:sym typeface="Helvetica Neue"/>
              </a:rPr>
              <a:t>large</a:t>
            </a:r>
            <a:r>
              <a:rPr lang="en">
                <a:solidFill>
                  <a:srgbClr val="000000"/>
                </a:solidFill>
                <a:latin typeface="Helvetica Neue"/>
                <a:ea typeface="Helvetica Neue"/>
                <a:cs typeface="Helvetica Neue"/>
                <a:sym typeface="Helvetica Neue"/>
              </a:rPr>
              <a:t> distance scales </a:t>
            </a:r>
            <a:endParaRPr>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Partons at </a:t>
            </a:r>
            <a:r>
              <a:rPr lang="en">
                <a:solidFill>
                  <a:srgbClr val="FF0000"/>
                </a:solidFill>
                <a:latin typeface="Helvetica Neue"/>
                <a:ea typeface="Helvetica Neue"/>
                <a:cs typeface="Helvetica Neue"/>
                <a:sym typeface="Helvetica Neue"/>
              </a:rPr>
              <a:t>small</a:t>
            </a:r>
            <a:r>
              <a:rPr lang="en">
                <a:solidFill>
                  <a:srgbClr val="000000"/>
                </a:solidFill>
                <a:latin typeface="Helvetica Neue"/>
                <a:ea typeface="Helvetica Neue"/>
                <a:cs typeface="Helvetica Neue"/>
                <a:sym typeface="Helvetica Neue"/>
              </a:rPr>
              <a:t> distance scales</a:t>
            </a:r>
            <a:endParaRPr>
              <a:solidFill>
                <a:srgbClr val="000000"/>
              </a:solidFill>
              <a:latin typeface="Helvetica Neue"/>
              <a:ea typeface="Helvetica Neue"/>
              <a:cs typeface="Helvetica Neue"/>
              <a:sym typeface="Helvetica Neue"/>
            </a:endParaRPr>
          </a:p>
          <a:p>
            <a:pPr indent="-330200" lvl="0" marL="457200" rtl="0" algn="l">
              <a:spcBef>
                <a:spcPts val="1000"/>
              </a:spcBef>
              <a:spcAft>
                <a:spcPts val="0"/>
              </a:spcAft>
              <a:buClr>
                <a:srgbClr val="212121"/>
              </a:buClr>
              <a:buSzPts val="1600"/>
              <a:buFont typeface="Helvetica Neue"/>
              <a:buChar char="●"/>
            </a:pPr>
            <a:r>
              <a:rPr lang="en" sz="1600">
                <a:solidFill>
                  <a:srgbClr val="000000"/>
                </a:solidFill>
                <a:latin typeface="Helvetica Neue"/>
                <a:ea typeface="Helvetica Neue"/>
                <a:cs typeface="Helvetica Neue"/>
                <a:sym typeface="Helvetica Neue"/>
              </a:rPr>
              <a:t>This transition from hadronic to partonic degrees of freedom is required to characterize hadrons </a:t>
            </a:r>
            <a:r>
              <a:rPr lang="en" sz="1600">
                <a:solidFill>
                  <a:srgbClr val="FF0000"/>
                </a:solidFill>
                <a:latin typeface="Helvetica Neue"/>
                <a:ea typeface="Helvetica Neue"/>
                <a:cs typeface="Helvetica Neue"/>
                <a:sym typeface="Helvetica Neue"/>
              </a:rPr>
              <a:t>ab initio</a:t>
            </a:r>
            <a:endParaRPr sz="1600">
              <a:solidFill>
                <a:srgbClr val="FF0000"/>
              </a:solidFill>
              <a:latin typeface="Helvetica Neue"/>
              <a:ea typeface="Helvetica Neue"/>
              <a:cs typeface="Helvetica Neue"/>
              <a:sym typeface="Helvetica Neue"/>
            </a:endParaRPr>
          </a:p>
          <a:p>
            <a:pPr indent="0" lvl="0" marL="0" rtl="0" algn="l">
              <a:lnSpc>
                <a:spcPct val="100000"/>
              </a:lnSpc>
              <a:spcBef>
                <a:spcPts val="500"/>
              </a:spcBef>
              <a:spcAft>
                <a:spcPts val="0"/>
              </a:spcAft>
              <a:buClr>
                <a:srgbClr val="000000"/>
              </a:buClr>
              <a:buSzPts val="1100"/>
              <a:buFont typeface="Arial"/>
              <a:buNone/>
            </a:pPr>
            <a:r>
              <a:t/>
            </a:r>
            <a:endParaRPr>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lt1"/>
              </a:buClr>
              <a:buSzPts val="1800"/>
              <a:buFont typeface="Helvetica Neue"/>
              <a:buChar char="●"/>
            </a:pPr>
            <a:r>
              <a:t/>
            </a:r>
            <a:endParaRPr>
              <a:solidFill>
                <a:schemeClr val="lt1"/>
              </a:solidFill>
              <a:latin typeface="Helvetica Neue"/>
              <a:ea typeface="Helvetica Neue"/>
              <a:cs typeface="Helvetica Neue"/>
              <a:sym typeface="Helvetica Neue"/>
            </a:endParaRPr>
          </a:p>
        </p:txBody>
      </p:sp>
      <p:pic>
        <p:nvPicPr>
          <p:cNvPr id="251" name="Google Shape;251;p29"/>
          <p:cNvPicPr preferRelativeResize="0"/>
          <p:nvPr/>
        </p:nvPicPr>
        <p:blipFill rotWithShape="1">
          <a:blip r:embed="rId3">
            <a:alphaModFix/>
          </a:blip>
          <a:srcRect b="0" l="0" r="0" t="0"/>
          <a:stretch/>
        </p:blipFill>
        <p:spPr>
          <a:xfrm>
            <a:off x="4368010" y="2881385"/>
            <a:ext cx="4464300" cy="1914900"/>
          </a:xfrm>
          <a:prstGeom prst="rect">
            <a:avLst/>
          </a:prstGeom>
          <a:noFill/>
          <a:ln>
            <a:noFill/>
          </a:ln>
        </p:spPr>
      </p:pic>
      <p:sp>
        <p:nvSpPr>
          <p:cNvPr id="252" name="Google Shape;252;p29"/>
          <p:cNvSpPr txBox="1"/>
          <p:nvPr/>
        </p:nvSpPr>
        <p:spPr>
          <a:xfrm>
            <a:off x="311700" y="3218725"/>
            <a:ext cx="4158600" cy="1444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Helvetica Neue"/>
              <a:buChar char="●"/>
            </a:pPr>
            <a:r>
              <a:rPr lang="en" sz="1600">
                <a:latin typeface="Helvetica Neue"/>
                <a:ea typeface="Helvetica Neue"/>
                <a:cs typeface="Helvetica Neue"/>
                <a:sym typeface="Helvetica Neue"/>
              </a:rPr>
              <a:t>Upgraded and new facilities,  like Jlab and the EIC, will provide data to shed light on these transitions and guide theory models</a:t>
            </a:r>
            <a:endParaRPr sz="1600">
              <a:solidFill>
                <a:srgbClr val="FF0000"/>
              </a:solidFill>
            </a:endParaRPr>
          </a:p>
        </p:txBody>
      </p:sp>
      <p:sp>
        <p:nvSpPr>
          <p:cNvPr id="253" name="Google Shape;25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7" name="Shape 257"/>
        <p:cNvGrpSpPr/>
        <p:nvPr/>
      </p:nvGrpSpPr>
      <p:grpSpPr>
        <a:xfrm>
          <a:off x="0" y="0"/>
          <a:ext cx="0" cy="0"/>
          <a:chOff x="0" y="0"/>
          <a:chExt cx="0" cy="0"/>
        </a:xfrm>
      </p:grpSpPr>
      <p:sp>
        <p:nvSpPr>
          <p:cNvPr id="258" name="Google Shape;258;p30"/>
          <p:cNvSpPr txBox="1"/>
          <p:nvPr>
            <p:ph idx="1" type="body"/>
          </p:nvPr>
        </p:nvSpPr>
        <p:spPr>
          <a:xfrm>
            <a:off x="311700" y="803900"/>
            <a:ext cx="87672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But what is </a:t>
            </a:r>
            <a:r>
              <a:rPr lang="en" sz="1600">
                <a:solidFill>
                  <a:srgbClr val="FF0000"/>
                </a:solidFill>
                <a:latin typeface="Helvetica Neue"/>
                <a:ea typeface="Helvetica Neue"/>
                <a:cs typeface="Helvetica Neue"/>
                <a:sym typeface="Helvetica Neue"/>
              </a:rPr>
              <a:t>Dynamical Chiral Symmetry Breaking</a:t>
            </a:r>
            <a:r>
              <a:rPr lang="en" sz="1600">
                <a:solidFill>
                  <a:srgbClr val="000000"/>
                </a:solidFill>
                <a:latin typeface="Helvetica Neue"/>
                <a:ea typeface="Helvetica Neue"/>
                <a:cs typeface="Helvetica Neue"/>
                <a:sym typeface="Helvetica Neue"/>
              </a:rPr>
              <a:t> (DCSB)???</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Higgs boson</a:t>
            </a:r>
            <a:r>
              <a:rPr lang="en" sz="1600">
                <a:solidFill>
                  <a:srgbClr val="000000"/>
                </a:solidFill>
                <a:latin typeface="Helvetica Neue"/>
                <a:ea typeface="Helvetica Neue"/>
                <a:cs typeface="Helvetica Neue"/>
                <a:sym typeface="Helvetica Neue"/>
              </a:rPr>
              <a:t> gives valence quarks mass</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only contributes </a:t>
            </a:r>
            <a:r>
              <a:rPr lang="en">
                <a:solidFill>
                  <a:srgbClr val="FF0000"/>
                </a:solidFill>
                <a:latin typeface="Helvetica Neue"/>
                <a:ea typeface="Helvetica Neue"/>
                <a:cs typeface="Helvetica Neue"/>
                <a:sym typeface="Helvetica Neue"/>
              </a:rPr>
              <a:t>&lt;1%</a:t>
            </a:r>
            <a:r>
              <a:rPr lang="en">
                <a:solidFill>
                  <a:srgbClr val="000000"/>
                </a:solidFill>
                <a:latin typeface="Helvetica Neue"/>
                <a:ea typeface="Helvetica Neue"/>
                <a:cs typeface="Helvetica Neue"/>
                <a:sym typeface="Helvetica Neue"/>
              </a:rPr>
              <a:t> the proton mass</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Where does the rest of the mass come from? Well, DCSB!</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means that 98% of all visible matter comes from DCSB!</a:t>
            </a:r>
            <a:endParaRPr>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This is because of a </a:t>
            </a:r>
            <a:r>
              <a:rPr lang="en" sz="1600">
                <a:solidFill>
                  <a:srgbClr val="FF0000"/>
                </a:solidFill>
                <a:latin typeface="Helvetica Neue"/>
                <a:ea typeface="Helvetica Neue"/>
                <a:cs typeface="Helvetica Neue"/>
                <a:sym typeface="Helvetica Neue"/>
              </a:rPr>
              <a:t>spontaneously broken symmetry</a:t>
            </a:r>
            <a:r>
              <a:rPr lang="en" sz="1600">
                <a:solidFill>
                  <a:srgbClr val="000000"/>
                </a:solidFill>
                <a:latin typeface="Helvetica Neue"/>
                <a:ea typeface="Helvetica Neue"/>
                <a:cs typeface="Helvetica Neue"/>
                <a:sym typeface="Helvetica Neue"/>
              </a:rPr>
              <a:t>, chirality (left and right “handedness”)</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best way to study DCSB is primarily through the </a:t>
            </a:r>
            <a:r>
              <a:rPr lang="en" sz="1600">
                <a:solidFill>
                  <a:srgbClr val="FF0000"/>
                </a:solidFill>
                <a:latin typeface="Helvetica Neue"/>
                <a:ea typeface="Helvetica Neue"/>
                <a:cs typeface="Helvetica Neue"/>
                <a:sym typeface="Helvetica Neue"/>
              </a:rPr>
              <a:t>pion</a:t>
            </a:r>
            <a:r>
              <a:rPr lang="en" sz="1600">
                <a:solidFill>
                  <a:srgbClr val="000000"/>
                </a:solidFill>
                <a:latin typeface="Helvetica Neue"/>
                <a:ea typeface="Helvetica Neue"/>
                <a:cs typeface="Helvetica Neue"/>
                <a:sym typeface="Helvetica Neue"/>
              </a:rPr>
              <a:t> (and as we will subsequently the kaon)</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Chiral symmetry requires the pion to be partnered with a </a:t>
            </a:r>
            <a:r>
              <a:rPr lang="en" sz="1600">
                <a:solidFill>
                  <a:srgbClr val="FF0000"/>
                </a:solidFill>
                <a:latin typeface="Helvetica Neue"/>
                <a:ea typeface="Helvetica Neue"/>
                <a:cs typeface="Helvetica Neue"/>
                <a:sym typeface="Helvetica Neue"/>
              </a:rPr>
              <a:t>scalar meson of equal mass</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There is no evidence for the existence of such a particle </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No other properties of chiral symmetry are apparent in nature so the symmetry must be broken</a:t>
            </a:r>
            <a:endParaRPr>
              <a:solidFill>
                <a:srgbClr val="000000"/>
              </a:solidFill>
              <a:latin typeface="Helvetica Neue"/>
              <a:ea typeface="Helvetica Neue"/>
              <a:cs typeface="Helvetica Neue"/>
              <a:sym typeface="Helvetica Neue"/>
            </a:endParaRPr>
          </a:p>
          <a:p>
            <a:pPr indent="0" lvl="0" marL="0" rtl="0" algn="l">
              <a:lnSpc>
                <a:spcPct val="100000"/>
              </a:lnSpc>
              <a:spcBef>
                <a:spcPts val="0"/>
              </a:spcBef>
              <a:spcAft>
                <a:spcPts val="0"/>
              </a:spcAft>
              <a:buClr>
                <a:srgbClr val="000000"/>
              </a:buClr>
              <a:buSzPts val="1100"/>
              <a:buFont typeface="Arial"/>
              <a:buNone/>
            </a:pPr>
            <a:r>
              <a:t/>
            </a:r>
            <a:endParaRPr>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lt1"/>
              </a:buClr>
              <a:buSzPts val="1800"/>
              <a:buFont typeface="Helvetica Neue"/>
              <a:buChar char="●"/>
            </a:pPr>
            <a:r>
              <a:t/>
            </a:r>
            <a:endParaRPr>
              <a:solidFill>
                <a:schemeClr val="lt1"/>
              </a:solidFill>
              <a:latin typeface="Helvetica Neue"/>
              <a:ea typeface="Helvetica Neue"/>
              <a:cs typeface="Helvetica Neue"/>
              <a:sym typeface="Helvetica Neue"/>
            </a:endParaRPr>
          </a:p>
        </p:txBody>
      </p:sp>
      <p:pic>
        <p:nvPicPr>
          <p:cNvPr id="259" name="Google Shape;259;p30"/>
          <p:cNvPicPr preferRelativeResize="0"/>
          <p:nvPr/>
        </p:nvPicPr>
        <p:blipFill>
          <a:blip r:embed="rId3">
            <a:alphaModFix/>
          </a:blip>
          <a:stretch>
            <a:fillRect/>
          </a:stretch>
        </p:blipFill>
        <p:spPr>
          <a:xfrm>
            <a:off x="6237525" y="1296412"/>
            <a:ext cx="1095825" cy="840138"/>
          </a:xfrm>
          <a:prstGeom prst="rect">
            <a:avLst/>
          </a:prstGeom>
          <a:noFill/>
          <a:ln>
            <a:noFill/>
          </a:ln>
        </p:spPr>
      </p:pic>
      <p:sp>
        <p:nvSpPr>
          <p:cNvPr id="260" name="Google Shape;260;p30"/>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Dynamical Chiral Symmetry Breaking</a:t>
            </a:r>
            <a:endParaRPr sz="2400">
              <a:solidFill>
                <a:schemeClr val="lt2"/>
              </a:solidFill>
              <a:latin typeface="Helvetica Neue"/>
              <a:ea typeface="Helvetica Neue"/>
              <a:cs typeface="Helvetica Neue"/>
              <a:sym typeface="Helvetica Neue"/>
            </a:endParaRPr>
          </a:p>
        </p:txBody>
      </p:sp>
      <p:sp>
        <p:nvSpPr>
          <p:cNvPr id="261" name="Google Shape;26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2" name="Google Shape;262;p30"/>
          <p:cNvPicPr preferRelativeResize="0"/>
          <p:nvPr/>
        </p:nvPicPr>
        <p:blipFill>
          <a:blip r:embed="rId4">
            <a:alphaModFix/>
          </a:blip>
          <a:stretch>
            <a:fillRect/>
          </a:stretch>
        </p:blipFill>
        <p:spPr>
          <a:xfrm>
            <a:off x="7245025" y="91672"/>
            <a:ext cx="757000" cy="1158225"/>
          </a:xfrm>
          <a:prstGeom prst="rect">
            <a:avLst/>
          </a:prstGeom>
          <a:noFill/>
          <a:ln>
            <a:noFill/>
          </a:ln>
        </p:spPr>
      </p:pic>
      <p:pic>
        <p:nvPicPr>
          <p:cNvPr id="263" name="Google Shape;263;p30"/>
          <p:cNvPicPr preferRelativeResize="0"/>
          <p:nvPr/>
        </p:nvPicPr>
        <p:blipFill>
          <a:blip r:embed="rId5">
            <a:alphaModFix/>
          </a:blip>
          <a:stretch>
            <a:fillRect/>
          </a:stretch>
        </p:blipFill>
        <p:spPr>
          <a:xfrm>
            <a:off x="8002037" y="711534"/>
            <a:ext cx="707887" cy="5383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7" name="Shape 267"/>
        <p:cNvGrpSpPr/>
        <p:nvPr/>
      </p:nvGrpSpPr>
      <p:grpSpPr>
        <a:xfrm>
          <a:off x="0" y="0"/>
          <a:ext cx="0" cy="0"/>
          <a:chOff x="0" y="0"/>
          <a:chExt cx="0" cy="0"/>
        </a:xfrm>
      </p:grpSpPr>
      <p:sp>
        <p:nvSpPr>
          <p:cNvPr id="268" name="Google Shape;268;p31"/>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Pion Mysteries</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269" name="Google Shape;269;p31"/>
          <p:cNvSpPr txBox="1"/>
          <p:nvPr>
            <p:ph idx="1" type="body"/>
          </p:nvPr>
        </p:nvSpPr>
        <p:spPr>
          <a:xfrm>
            <a:off x="311700" y="803900"/>
            <a:ext cx="87672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pion consists of an </a:t>
            </a:r>
            <a:r>
              <a:rPr lang="en" sz="1600">
                <a:solidFill>
                  <a:srgbClr val="FF0000"/>
                </a:solidFill>
                <a:latin typeface="Helvetica Neue"/>
                <a:ea typeface="Helvetica Neue"/>
                <a:cs typeface="Helvetica Neue"/>
                <a:sym typeface="Helvetica Neue"/>
              </a:rPr>
              <a:t>up quark and down antiquark</a:t>
            </a:r>
            <a:r>
              <a:rPr lang="en" sz="1600">
                <a:solidFill>
                  <a:srgbClr val="000000"/>
                </a:solidFill>
                <a:latin typeface="Helvetica Neue"/>
                <a:ea typeface="Helvetica Neue"/>
                <a:cs typeface="Helvetica Neue"/>
                <a:sym typeface="Helvetica Neue"/>
              </a:rPr>
              <a:t> so it is the simplest system to study light quarks, but also has many other unique properties</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pion’s mass is just a </a:t>
            </a:r>
            <a:r>
              <a:rPr lang="en" sz="1600">
                <a:solidFill>
                  <a:srgbClr val="FF0000"/>
                </a:solidFill>
                <a:latin typeface="Helvetica Neue"/>
                <a:ea typeface="Helvetica Neue"/>
                <a:cs typeface="Helvetica Neue"/>
                <a:sym typeface="Helvetica Neue"/>
              </a:rPr>
              <a:t>fifth</a:t>
            </a:r>
            <a:r>
              <a:rPr lang="en" sz="1600">
                <a:solidFill>
                  <a:srgbClr val="000000"/>
                </a:solidFill>
                <a:latin typeface="Helvetica Neue"/>
                <a:ea typeface="Helvetica Neue"/>
                <a:cs typeface="Helvetica Neue"/>
                <a:sym typeface="Helvetica Neue"/>
              </a:rPr>
              <a:t> what is expected in quantum mechanics</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can be contributed to symmetry </a:t>
            </a:r>
            <a:r>
              <a:rPr lang="en">
                <a:solidFill>
                  <a:srgbClr val="FF0000"/>
                </a:solidFill>
                <a:latin typeface="Helvetica Neue"/>
                <a:ea typeface="Helvetica Neue"/>
                <a:cs typeface="Helvetica Neue"/>
                <a:sym typeface="Helvetica Neue"/>
              </a:rPr>
              <a:t>constraints</a:t>
            </a:r>
            <a:r>
              <a:rPr lang="en">
                <a:solidFill>
                  <a:srgbClr val="000000"/>
                </a:solidFill>
                <a:latin typeface="Helvetica Neue"/>
                <a:ea typeface="Helvetica Neue"/>
                <a:cs typeface="Helvetica Neue"/>
                <a:sym typeface="Helvetica Neue"/>
              </a:rPr>
              <a:t> imposed by DCSB </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These constraints lead to cancellations by (negative) </a:t>
            </a:r>
            <a:r>
              <a:rPr lang="en">
                <a:solidFill>
                  <a:srgbClr val="FF0000"/>
                </a:solidFill>
                <a:latin typeface="Helvetica Neue"/>
                <a:ea typeface="Helvetica Neue"/>
                <a:cs typeface="Helvetica Neue"/>
                <a:sym typeface="Helvetica Neue"/>
              </a:rPr>
              <a:t>gluon binding effects</a:t>
            </a:r>
            <a:endParaRPr>
              <a:solidFill>
                <a:srgbClr val="FF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makes the pion a </a:t>
            </a:r>
            <a:r>
              <a:rPr lang="en">
                <a:solidFill>
                  <a:srgbClr val="FF0000"/>
                </a:solidFill>
                <a:latin typeface="Helvetica Neue"/>
                <a:ea typeface="Helvetica Neue"/>
                <a:cs typeface="Helvetica Neue"/>
                <a:sym typeface="Helvetica Neue"/>
              </a:rPr>
              <a:t>pseudo Nambu-Goldstone boson</a:t>
            </a:r>
            <a:endParaRPr>
              <a:solidFill>
                <a:srgbClr val="FF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All this means that finding the origin of the proton’s mass is the same as asking why the pion is so light, which is the connection between </a:t>
            </a:r>
            <a:r>
              <a:rPr lang="en" sz="1600">
                <a:solidFill>
                  <a:srgbClr val="FF0000"/>
                </a:solidFill>
                <a:latin typeface="Helvetica Neue"/>
                <a:ea typeface="Helvetica Neue"/>
                <a:cs typeface="Helvetica Neue"/>
                <a:sym typeface="Helvetica Neue"/>
              </a:rPr>
              <a:t>confinement</a:t>
            </a:r>
            <a:r>
              <a:rPr lang="en" sz="1600">
                <a:solidFill>
                  <a:srgbClr val="000000"/>
                </a:solidFill>
                <a:latin typeface="Helvetica Neue"/>
                <a:ea typeface="Helvetica Neue"/>
                <a:cs typeface="Helvetica Neue"/>
                <a:sym typeface="Helvetica Neue"/>
              </a:rPr>
              <a:t> and </a:t>
            </a:r>
            <a:r>
              <a:rPr lang="en" sz="1600">
                <a:solidFill>
                  <a:srgbClr val="FF0000"/>
                </a:solidFill>
                <a:latin typeface="Helvetica Neue"/>
                <a:ea typeface="Helvetica Neue"/>
                <a:cs typeface="Helvetica Neue"/>
                <a:sym typeface="Helvetica Neue"/>
              </a:rPr>
              <a:t>DCSB</a:t>
            </a:r>
            <a:endParaRPr sz="1600">
              <a:solidFill>
                <a:srgbClr val="FF0000"/>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chemeClr val="lt1"/>
              </a:buClr>
              <a:buSzPts val="1600"/>
              <a:buFont typeface="Helvetica Neue"/>
              <a:buChar char="●"/>
            </a:pPr>
            <a:r>
              <a:t/>
            </a:r>
            <a:endParaRPr sz="1600">
              <a:solidFill>
                <a:schemeClr val="lt1"/>
              </a:solidFill>
              <a:latin typeface="Helvetica Neue"/>
              <a:ea typeface="Helvetica Neue"/>
              <a:cs typeface="Helvetica Neue"/>
              <a:sym typeface="Helvetica Neue"/>
            </a:endParaRPr>
          </a:p>
        </p:txBody>
      </p:sp>
      <p:sp>
        <p:nvSpPr>
          <p:cNvPr id="270" name="Google Shape;27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http://inspirehep.net/record/1094861/files/FigMQ.png" id="271" name="Google Shape;271;p31"/>
          <p:cNvPicPr preferRelativeResize="0"/>
          <p:nvPr/>
        </p:nvPicPr>
        <p:blipFill rotWithShape="1">
          <a:blip r:embed="rId3">
            <a:alphaModFix/>
          </a:blip>
          <a:srcRect b="0" l="0" r="0" t="0"/>
          <a:stretch/>
        </p:blipFill>
        <p:spPr>
          <a:xfrm>
            <a:off x="3157291" y="3040775"/>
            <a:ext cx="2829425" cy="1947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 name="Shape 77"/>
        <p:cNvGrpSpPr/>
        <p:nvPr/>
      </p:nvGrpSpPr>
      <p:grpSpPr>
        <a:xfrm>
          <a:off x="0" y="0"/>
          <a:ext cx="0" cy="0"/>
          <a:chOff x="0" y="0"/>
          <a:chExt cx="0" cy="0"/>
        </a:xfrm>
      </p:grpSpPr>
      <p:sp>
        <p:nvSpPr>
          <p:cNvPr id="78" name="Google Shape;78;p14"/>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Particle and Nuclear Physics</a:t>
            </a:r>
            <a:endParaRPr sz="2400">
              <a:solidFill>
                <a:schemeClr val="lt2"/>
              </a:solidFill>
              <a:latin typeface="Helvetica Neue"/>
              <a:ea typeface="Helvetica Neue"/>
              <a:cs typeface="Helvetica Neue"/>
              <a:sym typeface="Helvetica Neue"/>
            </a:endParaRPr>
          </a:p>
        </p:txBody>
      </p:sp>
      <p:sp>
        <p:nvSpPr>
          <p:cNvPr id="79" name="Google Shape;79;p14"/>
          <p:cNvSpPr txBox="1"/>
          <p:nvPr>
            <p:ph idx="1" type="body"/>
          </p:nvPr>
        </p:nvSpPr>
        <p:spPr>
          <a:xfrm>
            <a:off x="311700" y="803900"/>
            <a:ext cx="36042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Nuclear physics</a:t>
            </a:r>
            <a:r>
              <a:rPr lang="en" sz="1600">
                <a:solidFill>
                  <a:srgbClr val="000000"/>
                </a:solidFill>
                <a:latin typeface="Helvetica Neue"/>
                <a:ea typeface="Helvetica Neue"/>
                <a:cs typeface="Helvetica Neue"/>
                <a:sym typeface="Helvetica Neue"/>
              </a:rPr>
              <a:t> seeks to</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Understand the fundamental structure of </a:t>
            </a:r>
            <a:r>
              <a:rPr lang="en">
                <a:solidFill>
                  <a:srgbClr val="FF0000"/>
                </a:solidFill>
                <a:latin typeface="Helvetica Neue"/>
                <a:ea typeface="Helvetica Neue"/>
                <a:cs typeface="Helvetica Neue"/>
                <a:sym typeface="Helvetica Neue"/>
              </a:rPr>
              <a:t>visible matter</a:t>
            </a:r>
            <a:r>
              <a:rPr lang="en">
                <a:solidFill>
                  <a:srgbClr val="000000"/>
                </a:solidFill>
                <a:latin typeface="Helvetica Neue"/>
                <a:ea typeface="Helvetica Neue"/>
                <a:cs typeface="Helvetica Neue"/>
                <a:sym typeface="Helvetica Neue"/>
              </a:rPr>
              <a:t> (i.e. quarks, gluons)</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Understand how hadrons (i.e. mesons, nucleons) are </a:t>
            </a:r>
            <a:r>
              <a:rPr lang="en">
                <a:solidFill>
                  <a:srgbClr val="FF0000"/>
                </a:solidFill>
                <a:latin typeface="Helvetica Neue"/>
                <a:ea typeface="Helvetica Neue"/>
                <a:cs typeface="Helvetica Neue"/>
                <a:sym typeface="Helvetica Neue"/>
              </a:rPr>
              <a:t>formed</a:t>
            </a:r>
            <a:endParaRPr>
              <a:solidFill>
                <a:srgbClr val="FF0000"/>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chemeClr val="lt1"/>
              </a:buClr>
              <a:buSzPts val="1800"/>
              <a:buFont typeface="Helvetica Neue"/>
              <a:buChar char="●"/>
            </a:pPr>
            <a:r>
              <a:t/>
            </a:r>
            <a:endParaRPr>
              <a:solidFill>
                <a:schemeClr val="lt1"/>
              </a:solidFill>
              <a:latin typeface="Helvetica Neue"/>
              <a:ea typeface="Helvetica Neue"/>
              <a:cs typeface="Helvetica Neue"/>
              <a:sym typeface="Helvetica Neue"/>
            </a:endParaRPr>
          </a:p>
        </p:txBody>
      </p:sp>
      <p:sp>
        <p:nvSpPr>
          <p:cNvPr id="80" name="Google Shape;8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4"/>
          <p:cNvPicPr preferRelativeResize="0"/>
          <p:nvPr/>
        </p:nvPicPr>
        <p:blipFill>
          <a:blip r:embed="rId3">
            <a:alphaModFix/>
          </a:blip>
          <a:stretch>
            <a:fillRect/>
          </a:stretch>
        </p:blipFill>
        <p:spPr>
          <a:xfrm>
            <a:off x="3916049" y="648413"/>
            <a:ext cx="5227951" cy="4100374"/>
          </a:xfrm>
          <a:prstGeom prst="rect">
            <a:avLst/>
          </a:prstGeom>
          <a:noFill/>
          <a:ln>
            <a:noFill/>
          </a:ln>
        </p:spPr>
      </p:pic>
      <p:sp>
        <p:nvSpPr>
          <p:cNvPr id="82" name="Google Shape;82;p14"/>
          <p:cNvSpPr/>
          <p:nvPr/>
        </p:nvSpPr>
        <p:spPr>
          <a:xfrm>
            <a:off x="4008775" y="3171675"/>
            <a:ext cx="3878700" cy="641700"/>
          </a:xfrm>
          <a:prstGeom prst="roundRect">
            <a:avLst>
              <a:gd fmla="val 16667" name="adj"/>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4"/>
          <p:cNvPicPr preferRelativeResize="0"/>
          <p:nvPr/>
        </p:nvPicPr>
        <p:blipFill>
          <a:blip r:embed="rId4">
            <a:alphaModFix/>
          </a:blip>
          <a:stretch>
            <a:fillRect/>
          </a:stretch>
        </p:blipFill>
        <p:spPr>
          <a:xfrm>
            <a:off x="677451" y="2660125"/>
            <a:ext cx="2872700" cy="224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5" name="Shape 275"/>
        <p:cNvGrpSpPr/>
        <p:nvPr/>
      </p:nvGrpSpPr>
      <p:grpSpPr>
        <a:xfrm>
          <a:off x="0" y="0"/>
          <a:ext cx="0" cy="0"/>
          <a:chOff x="0" y="0"/>
          <a:chExt cx="0" cy="0"/>
        </a:xfrm>
      </p:grpSpPr>
      <p:sp>
        <p:nvSpPr>
          <p:cNvPr id="276" name="Google Shape;276;p32"/>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What a Strange World!</a:t>
            </a:r>
            <a:endParaRPr sz="2400">
              <a:solidFill>
                <a:schemeClr val="lt2"/>
              </a:solidFill>
              <a:latin typeface="Helvetica Neue"/>
              <a:ea typeface="Helvetica Neue"/>
              <a:cs typeface="Helvetica Neue"/>
              <a:sym typeface="Helvetica Neue"/>
            </a:endParaRPr>
          </a:p>
        </p:txBody>
      </p:sp>
      <p:sp>
        <p:nvSpPr>
          <p:cNvPr id="277" name="Google Shape;277;p32"/>
          <p:cNvSpPr txBox="1"/>
          <p:nvPr>
            <p:ph idx="1" type="body"/>
          </p:nvPr>
        </p:nvSpPr>
        <p:spPr>
          <a:xfrm>
            <a:off x="311700" y="803900"/>
            <a:ext cx="87672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What about heavier quark bound states?</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data suggests that </a:t>
            </a:r>
            <a:r>
              <a:rPr lang="en" sz="1600">
                <a:solidFill>
                  <a:srgbClr val="FF0000"/>
                </a:solidFill>
                <a:latin typeface="Helvetica Neue"/>
                <a:ea typeface="Helvetica Neue"/>
                <a:cs typeface="Helvetica Neue"/>
                <a:sym typeface="Helvetica Neue"/>
              </a:rPr>
              <a:t>heavier flavor</a:t>
            </a:r>
            <a:r>
              <a:rPr lang="en" sz="1600">
                <a:solidFill>
                  <a:srgbClr val="000000"/>
                </a:solidFill>
                <a:latin typeface="Helvetica Neue"/>
                <a:ea typeface="Helvetica Neue"/>
                <a:cs typeface="Helvetica Neue"/>
                <a:sym typeface="Helvetica Neue"/>
              </a:rPr>
              <a:t> quark mass is primarily generated through the </a:t>
            </a:r>
            <a:r>
              <a:rPr lang="en" sz="1600">
                <a:solidFill>
                  <a:srgbClr val="FF0000"/>
                </a:solidFill>
                <a:latin typeface="Helvetica Neue"/>
                <a:ea typeface="Helvetica Neue"/>
                <a:cs typeface="Helvetica Neue"/>
                <a:sym typeface="Helvetica Neue"/>
              </a:rPr>
              <a:t>Higgs mechanism</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a:t>
            </a:r>
            <a:r>
              <a:rPr lang="en" sz="1600">
                <a:solidFill>
                  <a:srgbClr val="FF0000"/>
                </a:solidFill>
                <a:latin typeface="Helvetica Neue"/>
                <a:ea typeface="Helvetica Neue"/>
                <a:cs typeface="Helvetica Neue"/>
                <a:sym typeface="Helvetica Neue"/>
              </a:rPr>
              <a:t>kaon</a:t>
            </a:r>
            <a:r>
              <a:rPr lang="en" sz="1600">
                <a:solidFill>
                  <a:srgbClr val="000000"/>
                </a:solidFill>
                <a:latin typeface="Helvetica Neue"/>
                <a:ea typeface="Helvetica Neue"/>
                <a:cs typeface="Helvetica Neue"/>
                <a:sym typeface="Helvetica Neue"/>
              </a:rPr>
              <a:t> sits in a unique position because its quark composition is both light and heavy </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The kaon consists of an up quark and a </a:t>
            </a:r>
            <a:r>
              <a:rPr lang="en">
                <a:solidFill>
                  <a:srgbClr val="FF0000"/>
                </a:solidFill>
                <a:latin typeface="Helvetica Neue"/>
                <a:ea typeface="Helvetica Neue"/>
                <a:cs typeface="Helvetica Neue"/>
                <a:sym typeface="Helvetica Neue"/>
              </a:rPr>
              <a:t>strange</a:t>
            </a:r>
            <a:r>
              <a:rPr lang="en">
                <a:solidFill>
                  <a:srgbClr val="000000"/>
                </a:solidFill>
                <a:latin typeface="Helvetica Neue"/>
                <a:ea typeface="Helvetica Neue"/>
                <a:cs typeface="Helvetica Neue"/>
                <a:sym typeface="Helvetica Neue"/>
              </a:rPr>
              <a:t> antiquark</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A </a:t>
            </a:r>
            <a:r>
              <a:rPr lang="en">
                <a:solidFill>
                  <a:srgbClr val="000000"/>
                </a:solidFill>
                <a:latin typeface="Helvetica Neue"/>
                <a:ea typeface="Helvetica Neue"/>
                <a:cs typeface="Helvetica Neue"/>
                <a:sym typeface="Helvetica Neue"/>
              </a:rPr>
              <a:t>competition</a:t>
            </a:r>
            <a:r>
              <a:rPr lang="en">
                <a:solidFill>
                  <a:srgbClr val="000000"/>
                </a:solidFill>
                <a:latin typeface="Helvetica Neue"/>
                <a:ea typeface="Helvetica Neue"/>
                <a:cs typeface="Helvetica Neue"/>
                <a:sym typeface="Helvetica Neue"/>
              </a:rPr>
              <a:t> seems to arise between DCSB and the Higgs mechanism</a:t>
            </a:r>
            <a:endParaRPr>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kaon is also a pseudo Nambu-Goldstone boson which makes it a prime candidate for deeper DCSB studies</a:t>
            </a:r>
            <a:endParaRPr sz="1600">
              <a:solidFill>
                <a:srgbClr val="000000"/>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chemeClr val="lt1"/>
              </a:buClr>
              <a:buSzPts val="1600"/>
              <a:buFont typeface="Helvetica Neue"/>
              <a:buChar char="●"/>
            </a:pPr>
            <a:r>
              <a:t/>
            </a:r>
            <a:endParaRPr sz="1600">
              <a:solidFill>
                <a:schemeClr val="lt1"/>
              </a:solidFill>
              <a:latin typeface="Helvetica Neue"/>
              <a:ea typeface="Helvetica Neue"/>
              <a:cs typeface="Helvetica Neue"/>
              <a:sym typeface="Helvetica Neue"/>
            </a:endParaRPr>
          </a:p>
        </p:txBody>
      </p:sp>
      <p:sp>
        <p:nvSpPr>
          <p:cNvPr id="278" name="Google Shape;27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9" name="Google Shape;279;p32"/>
          <p:cNvPicPr preferRelativeResize="0"/>
          <p:nvPr/>
        </p:nvPicPr>
        <p:blipFill>
          <a:blip r:embed="rId3">
            <a:alphaModFix/>
          </a:blip>
          <a:stretch>
            <a:fillRect/>
          </a:stretch>
        </p:blipFill>
        <p:spPr>
          <a:xfrm>
            <a:off x="3136850" y="2934975"/>
            <a:ext cx="2927451" cy="2038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3" name="Shape 283"/>
        <p:cNvGrpSpPr/>
        <p:nvPr/>
      </p:nvGrpSpPr>
      <p:grpSpPr>
        <a:xfrm>
          <a:off x="0" y="0"/>
          <a:ext cx="0" cy="0"/>
          <a:chOff x="0" y="0"/>
          <a:chExt cx="0" cy="0"/>
        </a:xfrm>
      </p:grpSpPr>
      <p:sp>
        <p:nvSpPr>
          <p:cNvPr id="284" name="Google Shape;284;p33"/>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lt2"/>
                </a:solidFill>
                <a:latin typeface="Helvetica Neue"/>
                <a:ea typeface="Helvetica Neue"/>
                <a:cs typeface="Helvetica Neue"/>
                <a:sym typeface="Helvetica Neue"/>
              </a:rPr>
              <a:t>Meson Form Factors at Jlab</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285" name="Google Shape;285;p33"/>
          <p:cNvSpPr txBox="1"/>
          <p:nvPr/>
        </p:nvSpPr>
        <p:spPr>
          <a:xfrm>
            <a:off x="311700" y="792025"/>
            <a:ext cx="8557800" cy="242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0000"/>
              </a:buClr>
              <a:buSzPts val="1600"/>
              <a:buFont typeface="Helvetica Neue"/>
              <a:buChar char="●"/>
            </a:pPr>
            <a:r>
              <a:rPr lang="en" sz="1600">
                <a:solidFill>
                  <a:srgbClr val="FF0000"/>
                </a:solidFill>
                <a:latin typeface="Helvetica Neue"/>
                <a:ea typeface="Helvetica Neue"/>
                <a:cs typeface="Helvetica Neue"/>
                <a:sym typeface="Helvetica Neue"/>
              </a:rPr>
              <a:t>Clearest case for studying transition from non-perturbative to perturbative regions</a:t>
            </a:r>
            <a:endParaRPr sz="16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Jlab 6 GeV data showed form factor differs from hard QCD calculation </a:t>
            </a:r>
            <a:endParaRPr sz="16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Evaluated with asymptotic valence-quark Distribution Amplitude (DA), but large uncertainties</a:t>
            </a:r>
            <a:endParaRPr>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12 GeV form factor</a:t>
            </a:r>
            <a:r>
              <a:rPr lang="en" sz="1600">
                <a:latin typeface="Helvetica Neue"/>
                <a:ea typeface="Helvetica Neue"/>
                <a:cs typeface="Helvetica Neue"/>
                <a:sym typeface="Helvetica Neue"/>
              </a:rPr>
              <a:t> extraction data require:</a:t>
            </a:r>
            <a:endParaRPr sz="1600">
              <a:latin typeface="Helvetica Neue"/>
              <a:ea typeface="Helvetica Neue"/>
              <a:cs typeface="Helvetica Neue"/>
              <a:sym typeface="Helvetica Neue"/>
            </a:endParaRPr>
          </a:p>
          <a:p>
            <a:pPr indent="-317500" lvl="1" marL="914400" rtl="0" algn="l">
              <a:spcBef>
                <a:spcPts val="0"/>
              </a:spcBef>
              <a:spcAft>
                <a:spcPts val="0"/>
              </a:spcAft>
              <a:buClr>
                <a:srgbClr val="FF0000"/>
              </a:buClr>
              <a:buSzPts val="1400"/>
              <a:buFont typeface="Helvetica Neue"/>
              <a:buChar char="○"/>
            </a:pPr>
            <a:r>
              <a:rPr lang="en">
                <a:solidFill>
                  <a:srgbClr val="FF0000"/>
                </a:solidFill>
                <a:latin typeface="Helvetica Neue"/>
                <a:ea typeface="Helvetica Neue"/>
                <a:cs typeface="Helvetica Neue"/>
                <a:sym typeface="Helvetica Neue"/>
              </a:rPr>
              <a:t>measurements over a range of t, which allow for interpretation of kaon pole contribution</a:t>
            </a:r>
            <a:endParaRPr>
              <a:solidFill>
                <a:srgbClr val="FF0000"/>
              </a:solidFill>
              <a:latin typeface="Helvetica Neue"/>
              <a:ea typeface="Helvetica Neue"/>
              <a:cs typeface="Helvetica Neue"/>
              <a:sym typeface="Helvetica Neue"/>
            </a:endParaRPr>
          </a:p>
        </p:txBody>
      </p:sp>
      <p:sp>
        <p:nvSpPr>
          <p:cNvPr id="286" name="Google Shape;28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87" name="Google Shape;287;p33"/>
          <p:cNvGrpSpPr/>
          <p:nvPr/>
        </p:nvGrpSpPr>
        <p:grpSpPr>
          <a:xfrm>
            <a:off x="2541767" y="2809911"/>
            <a:ext cx="3690671" cy="2050448"/>
            <a:chOff x="4765225" y="1293025"/>
            <a:chExt cx="3604875" cy="2702225"/>
          </a:xfrm>
        </p:grpSpPr>
        <p:pic>
          <p:nvPicPr>
            <p:cNvPr id="288" name="Google Shape;288;p33"/>
            <p:cNvPicPr preferRelativeResize="0"/>
            <p:nvPr/>
          </p:nvPicPr>
          <p:blipFill>
            <a:blip r:embed="rId3">
              <a:alphaModFix/>
            </a:blip>
            <a:stretch>
              <a:fillRect/>
            </a:stretch>
          </p:blipFill>
          <p:spPr>
            <a:xfrm>
              <a:off x="4765225" y="1293025"/>
              <a:ext cx="3604875" cy="2702225"/>
            </a:xfrm>
            <a:prstGeom prst="rect">
              <a:avLst/>
            </a:prstGeom>
            <a:noFill/>
            <a:ln>
              <a:noFill/>
            </a:ln>
          </p:spPr>
        </p:pic>
        <p:sp>
          <p:nvSpPr>
            <p:cNvPr id="289" name="Google Shape;289;p33"/>
            <p:cNvSpPr txBox="1"/>
            <p:nvPr/>
          </p:nvSpPr>
          <p:spPr>
            <a:xfrm>
              <a:off x="5547575" y="2371138"/>
              <a:ext cx="747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BF9000"/>
                  </a:solidFill>
                  <a:latin typeface="Lato"/>
                  <a:ea typeface="Lato"/>
                  <a:cs typeface="Lato"/>
                  <a:sym typeface="Lato"/>
                </a:rPr>
                <a:t>kaonLT</a:t>
              </a:r>
              <a:endParaRPr b="1" sz="1000">
                <a:solidFill>
                  <a:srgbClr val="BF9000"/>
                </a:solidFill>
                <a:latin typeface="Lato"/>
                <a:ea typeface="Lato"/>
                <a:cs typeface="Lato"/>
                <a:sym typeface="La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3" name="Shape 293"/>
        <p:cNvGrpSpPr/>
        <p:nvPr/>
      </p:nvGrpSpPr>
      <p:grpSpPr>
        <a:xfrm>
          <a:off x="0" y="0"/>
          <a:ext cx="0" cy="0"/>
          <a:chOff x="0" y="0"/>
          <a:chExt cx="0" cy="0"/>
        </a:xfrm>
      </p:grpSpPr>
      <p:sp>
        <p:nvSpPr>
          <p:cNvPr id="294" name="Google Shape;294;p34"/>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What is the Form Factor?</a:t>
            </a:r>
            <a:endParaRPr sz="2400">
              <a:solidFill>
                <a:schemeClr val="lt2"/>
              </a:solidFill>
              <a:latin typeface="Helvetica Neue"/>
              <a:ea typeface="Helvetica Neue"/>
              <a:cs typeface="Helvetica Neue"/>
              <a:sym typeface="Helvetica Neue"/>
            </a:endParaRPr>
          </a:p>
        </p:txBody>
      </p:sp>
      <p:sp>
        <p:nvSpPr>
          <p:cNvPr id="295" name="Google Shape;295;p34"/>
          <p:cNvSpPr txBox="1"/>
          <p:nvPr>
            <p:ph idx="1" type="body"/>
          </p:nvPr>
        </p:nvSpPr>
        <p:spPr>
          <a:xfrm>
            <a:off x="311700" y="803900"/>
            <a:ext cx="4413300" cy="3416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We want a way to see how quarks are distributed in the pion/kaon</a:t>
            </a:r>
            <a:endParaRPr sz="1600">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QED is well understood </a:t>
            </a:r>
            <a:r>
              <a:rPr lang="en" sz="1600">
                <a:solidFill>
                  <a:srgbClr val="000000"/>
                </a:solidFill>
                <a:latin typeface="Helvetica Neue"/>
                <a:ea typeface="Helvetica Neue"/>
                <a:cs typeface="Helvetica Neue"/>
                <a:sym typeface="Helvetica Neue"/>
              </a:rPr>
              <a:t>so we exploit the charge of quarks</a:t>
            </a:r>
            <a:endParaRPr sz="1600">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There are two types of form factors used</a:t>
            </a:r>
            <a:endParaRPr sz="1600">
              <a:solidFill>
                <a:srgbClr val="000000"/>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Electric form factor (G</a:t>
            </a:r>
            <a:r>
              <a:rPr baseline="-25000" lang="en">
                <a:solidFill>
                  <a:srgbClr val="000000"/>
                </a:solidFill>
                <a:latin typeface="Helvetica Neue"/>
                <a:ea typeface="Helvetica Neue"/>
                <a:cs typeface="Helvetica Neue"/>
                <a:sym typeface="Helvetica Neue"/>
              </a:rPr>
              <a:t>E</a:t>
            </a:r>
            <a:r>
              <a:rPr lang="en">
                <a:solidFill>
                  <a:srgbClr val="000000"/>
                </a:solidFill>
                <a:latin typeface="Helvetica Neue"/>
                <a:ea typeface="Helvetica Neue"/>
                <a:cs typeface="Helvetica Neue"/>
                <a:sym typeface="Helvetica Neue"/>
              </a:rPr>
              <a:t>), charge</a:t>
            </a:r>
            <a:endParaRPr>
              <a:solidFill>
                <a:srgbClr val="000000"/>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Magnetic form factor (G</a:t>
            </a:r>
            <a:r>
              <a:rPr baseline="-25000" lang="en">
                <a:solidFill>
                  <a:srgbClr val="000000"/>
                </a:solidFill>
                <a:latin typeface="Helvetica Neue"/>
                <a:ea typeface="Helvetica Neue"/>
                <a:cs typeface="Helvetica Neue"/>
                <a:sym typeface="Helvetica Neue"/>
              </a:rPr>
              <a:t>M</a:t>
            </a:r>
            <a:r>
              <a:rPr lang="en">
                <a:solidFill>
                  <a:srgbClr val="000000"/>
                </a:solidFill>
                <a:latin typeface="Helvetica Neue"/>
                <a:ea typeface="Helvetica Neue"/>
                <a:cs typeface="Helvetica Neue"/>
                <a:sym typeface="Helvetica Neue"/>
              </a:rPr>
              <a:t>), current</a:t>
            </a:r>
            <a:endParaRPr>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form factor is the </a:t>
            </a:r>
            <a:r>
              <a:rPr lang="en" sz="1600">
                <a:solidFill>
                  <a:srgbClr val="FF0000"/>
                </a:solidFill>
                <a:latin typeface="Helvetica Neue"/>
                <a:ea typeface="Helvetica Neue"/>
                <a:cs typeface="Helvetica Neue"/>
                <a:sym typeface="Helvetica Neue"/>
              </a:rPr>
              <a:t>fourier transform</a:t>
            </a:r>
            <a:r>
              <a:rPr lang="en" sz="1600">
                <a:solidFill>
                  <a:srgbClr val="000000"/>
                </a:solidFill>
                <a:latin typeface="Helvetica Neue"/>
                <a:ea typeface="Helvetica Neue"/>
                <a:cs typeface="Helvetica Neue"/>
                <a:sym typeface="Helvetica Neue"/>
              </a:rPr>
              <a:t> of the transverse </a:t>
            </a:r>
            <a:r>
              <a:rPr lang="en" sz="1600">
                <a:solidFill>
                  <a:srgbClr val="000000"/>
                </a:solidFill>
                <a:latin typeface="Helvetica Neue"/>
                <a:ea typeface="Helvetica Neue"/>
                <a:cs typeface="Helvetica Neue"/>
                <a:sym typeface="Helvetica Neue"/>
              </a:rPr>
              <a:t>spatial</a:t>
            </a:r>
            <a:r>
              <a:rPr lang="en" sz="1600">
                <a:solidFill>
                  <a:srgbClr val="000000"/>
                </a:solidFill>
                <a:latin typeface="Helvetica Neue"/>
                <a:ea typeface="Helvetica Neue"/>
                <a:cs typeface="Helvetica Neue"/>
                <a:sym typeface="Helvetica Neue"/>
              </a:rPr>
              <a:t> charge density</a:t>
            </a:r>
            <a:endParaRPr sz="1600">
              <a:solidFill>
                <a:srgbClr val="000000"/>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Clr>
                <a:srgbClr val="000000"/>
              </a:buClr>
              <a:buSzPts val="1400"/>
              <a:buFont typeface="Helvetica Neue"/>
              <a:buChar char="○"/>
            </a:pPr>
            <a:r>
              <a:rPr b="1" lang="en">
                <a:solidFill>
                  <a:srgbClr val="FF0000"/>
                </a:solidFill>
                <a:latin typeface="Helvetica Neue"/>
                <a:ea typeface="Helvetica Neue"/>
                <a:cs typeface="Helvetica Neue"/>
                <a:sym typeface="Helvetica Neue"/>
              </a:rPr>
              <a:t>1D function</a:t>
            </a:r>
            <a:r>
              <a:rPr lang="en">
                <a:solidFill>
                  <a:srgbClr val="000000"/>
                </a:solidFill>
                <a:latin typeface="Helvetica Neue"/>
                <a:ea typeface="Helvetica Neue"/>
                <a:cs typeface="Helvetica Neue"/>
                <a:sym typeface="Helvetica Neue"/>
              </a:rPr>
              <a:t> dependent on the </a:t>
            </a:r>
            <a:r>
              <a:rPr lang="en">
                <a:solidFill>
                  <a:srgbClr val="000000"/>
                </a:solidFill>
                <a:latin typeface="Helvetica Neue"/>
                <a:ea typeface="Helvetica Neue"/>
                <a:cs typeface="Helvetica Neue"/>
                <a:sym typeface="Helvetica Neue"/>
              </a:rPr>
              <a:t>transferred</a:t>
            </a:r>
            <a:r>
              <a:rPr lang="en">
                <a:solidFill>
                  <a:srgbClr val="000000"/>
                </a:solidFill>
                <a:latin typeface="Helvetica Neue"/>
                <a:ea typeface="Helvetica Neue"/>
                <a:cs typeface="Helvetica Neue"/>
                <a:sym typeface="Helvetica Neue"/>
              </a:rPr>
              <a:t> momentum (Q</a:t>
            </a:r>
            <a:r>
              <a:rPr baseline="30000" lang="en">
                <a:solidFill>
                  <a:srgbClr val="000000"/>
                </a:solidFill>
                <a:latin typeface="Helvetica Neue"/>
                <a:ea typeface="Helvetica Neue"/>
                <a:cs typeface="Helvetica Neue"/>
                <a:sym typeface="Helvetica Neue"/>
              </a:rPr>
              <a:t>2</a:t>
            </a:r>
            <a:r>
              <a:rPr lang="en">
                <a:solidFill>
                  <a:srgbClr val="000000"/>
                </a:solidFill>
                <a:latin typeface="Helvetica Neue"/>
                <a:ea typeface="Helvetica Neue"/>
                <a:cs typeface="Helvetica Neue"/>
                <a:sym typeface="Helvetica Neue"/>
              </a:rPr>
              <a:t>)</a:t>
            </a:r>
            <a:endParaRPr>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We can get the form factor from the </a:t>
            </a:r>
            <a:r>
              <a:rPr lang="en" sz="1600">
                <a:solidFill>
                  <a:srgbClr val="FF0000"/>
                </a:solidFill>
                <a:latin typeface="Helvetica Neue"/>
                <a:ea typeface="Helvetica Neue"/>
                <a:cs typeface="Helvetica Neue"/>
                <a:sym typeface="Helvetica Neue"/>
              </a:rPr>
              <a:t>cross-section</a:t>
            </a:r>
            <a:endParaRPr sz="1600">
              <a:solidFill>
                <a:srgbClr val="FF0000"/>
              </a:solidFill>
              <a:latin typeface="Helvetica Neue"/>
              <a:ea typeface="Helvetica Neue"/>
              <a:cs typeface="Helvetica Neue"/>
              <a:sym typeface="Helvetica Neue"/>
            </a:endParaRPr>
          </a:p>
        </p:txBody>
      </p:sp>
      <p:sp>
        <p:nvSpPr>
          <p:cNvPr id="296" name="Google Shape;29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34"/>
          <p:cNvPicPr preferRelativeResize="0"/>
          <p:nvPr/>
        </p:nvPicPr>
        <p:blipFill>
          <a:blip r:embed="rId3">
            <a:alphaModFix/>
          </a:blip>
          <a:stretch>
            <a:fillRect/>
          </a:stretch>
        </p:blipFill>
        <p:spPr>
          <a:xfrm>
            <a:off x="4836571" y="573634"/>
            <a:ext cx="3760461" cy="607411"/>
          </a:xfrm>
          <a:prstGeom prst="rect">
            <a:avLst/>
          </a:prstGeom>
          <a:noFill/>
          <a:ln>
            <a:noFill/>
          </a:ln>
        </p:spPr>
      </p:pic>
      <p:sp>
        <p:nvSpPr>
          <p:cNvPr id="298" name="Google Shape;298;p34"/>
          <p:cNvSpPr/>
          <p:nvPr/>
        </p:nvSpPr>
        <p:spPr>
          <a:xfrm>
            <a:off x="5759839" y="503210"/>
            <a:ext cx="1533900" cy="720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flipH="1" rot="10800000">
            <a:off x="7499297" y="1223987"/>
            <a:ext cx="317100" cy="310200"/>
          </a:xfrm>
          <a:prstGeom prst="bentArrow">
            <a:avLst>
              <a:gd fmla="val 25000" name="adj1"/>
              <a:gd fmla="val 25000" name="adj2"/>
              <a:gd fmla="val 25000" name="adj3"/>
              <a:gd fmla="val 43750" name="adj4"/>
            </a:avLst>
          </a:prstGeom>
          <a:solidFill>
            <a:srgbClr val="0000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6145784" y="193213"/>
            <a:ext cx="317100" cy="310200"/>
          </a:xfrm>
          <a:prstGeom prst="bentArrow">
            <a:avLst>
              <a:gd fmla="val 25000" name="adj1"/>
              <a:gd fmla="val 25000" name="adj2"/>
              <a:gd fmla="val 25000" name="adj3"/>
              <a:gd fmla="val 43750" name="adj4"/>
            </a:avLst>
          </a:prstGeom>
          <a:solidFill>
            <a:srgbClr val="FF00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txBox="1"/>
          <p:nvPr/>
        </p:nvSpPr>
        <p:spPr>
          <a:xfrm>
            <a:off x="6462874" y="43350"/>
            <a:ext cx="1286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Point-like cross section</a:t>
            </a:r>
            <a:endParaRPr sz="1200">
              <a:latin typeface="Open Sans"/>
              <a:ea typeface="Open Sans"/>
              <a:cs typeface="Open Sans"/>
              <a:sym typeface="Open Sans"/>
            </a:endParaRPr>
          </a:p>
        </p:txBody>
      </p:sp>
      <p:sp>
        <p:nvSpPr>
          <p:cNvPr id="302" name="Google Shape;302;p34"/>
          <p:cNvSpPr txBox="1"/>
          <p:nvPr/>
        </p:nvSpPr>
        <p:spPr>
          <a:xfrm>
            <a:off x="7816412" y="1298938"/>
            <a:ext cx="1286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Form Factor</a:t>
            </a:r>
            <a:endParaRPr sz="1200">
              <a:latin typeface="Open Sans"/>
              <a:ea typeface="Open Sans"/>
              <a:cs typeface="Open Sans"/>
              <a:sym typeface="Open Sans"/>
            </a:endParaRPr>
          </a:p>
        </p:txBody>
      </p:sp>
      <p:sp>
        <p:nvSpPr>
          <p:cNvPr id="303" name="Google Shape;303;p34"/>
          <p:cNvSpPr/>
          <p:nvPr/>
        </p:nvSpPr>
        <p:spPr>
          <a:xfrm>
            <a:off x="7293750" y="503250"/>
            <a:ext cx="1286700" cy="7209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34"/>
          <p:cNvGrpSpPr/>
          <p:nvPr/>
        </p:nvGrpSpPr>
        <p:grpSpPr>
          <a:xfrm>
            <a:off x="4687586" y="1764345"/>
            <a:ext cx="4379563" cy="2249332"/>
            <a:chOff x="4765225" y="1293025"/>
            <a:chExt cx="3604875" cy="2702225"/>
          </a:xfrm>
        </p:grpSpPr>
        <p:pic>
          <p:nvPicPr>
            <p:cNvPr id="305" name="Google Shape;305;p34"/>
            <p:cNvPicPr preferRelativeResize="0"/>
            <p:nvPr/>
          </p:nvPicPr>
          <p:blipFill>
            <a:blip r:embed="rId4">
              <a:alphaModFix/>
            </a:blip>
            <a:stretch>
              <a:fillRect/>
            </a:stretch>
          </p:blipFill>
          <p:spPr>
            <a:xfrm>
              <a:off x="4765225" y="1293025"/>
              <a:ext cx="3604875" cy="2702225"/>
            </a:xfrm>
            <a:prstGeom prst="rect">
              <a:avLst/>
            </a:prstGeom>
            <a:noFill/>
            <a:ln>
              <a:noFill/>
            </a:ln>
          </p:spPr>
        </p:pic>
        <p:sp>
          <p:nvSpPr>
            <p:cNvPr id="306" name="Google Shape;306;p34"/>
            <p:cNvSpPr txBox="1"/>
            <p:nvPr/>
          </p:nvSpPr>
          <p:spPr>
            <a:xfrm>
              <a:off x="5547575" y="2371138"/>
              <a:ext cx="747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BF9000"/>
                  </a:solidFill>
                  <a:latin typeface="Lato"/>
                  <a:ea typeface="Lato"/>
                  <a:cs typeface="Lato"/>
                  <a:sym typeface="Lato"/>
                </a:rPr>
                <a:t>kaonLT</a:t>
              </a:r>
              <a:endParaRPr b="1" sz="1000">
                <a:solidFill>
                  <a:srgbClr val="BF9000"/>
                </a:solidFill>
                <a:latin typeface="Lato"/>
                <a:ea typeface="Lato"/>
                <a:cs typeface="Lato"/>
                <a:sym typeface="La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 name="Shape 310"/>
        <p:cNvGrpSpPr/>
        <p:nvPr/>
      </p:nvGrpSpPr>
      <p:grpSpPr>
        <a:xfrm>
          <a:off x="0" y="0"/>
          <a:ext cx="0" cy="0"/>
          <a:chOff x="0" y="0"/>
          <a:chExt cx="0" cy="0"/>
        </a:xfrm>
      </p:grpSpPr>
      <p:sp>
        <p:nvSpPr>
          <p:cNvPr id="311" name="Google Shape;311;p35"/>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Review E12-09-011 (KaonLT) Goals</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312" name="Google Shape;312;p35"/>
          <p:cNvSpPr txBox="1"/>
          <p:nvPr/>
        </p:nvSpPr>
        <p:spPr>
          <a:xfrm>
            <a:off x="311700" y="792025"/>
            <a:ext cx="5464500" cy="242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First kaon experiment at high enough energies for non-perturbative studies</a:t>
            </a:r>
            <a:endParaRPr sz="16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Need </a:t>
            </a:r>
            <a:r>
              <a:rPr lang="en">
                <a:solidFill>
                  <a:srgbClr val="FF0000"/>
                </a:solidFill>
                <a:latin typeface="Helvetica Neue"/>
                <a:ea typeface="Helvetica Neue"/>
                <a:cs typeface="Helvetica Neue"/>
                <a:sym typeface="Helvetica Neue"/>
              </a:rPr>
              <a:t>very high precision</a:t>
            </a:r>
            <a:r>
              <a:rPr lang="en">
                <a:latin typeface="Helvetica Neue"/>
                <a:ea typeface="Helvetica Neue"/>
                <a:cs typeface="Helvetica Neue"/>
                <a:sym typeface="Helvetica Neue"/>
              </a:rPr>
              <a:t>, which only focusing spectrometers can do</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solidFill>
                  <a:srgbClr val="FF0000"/>
                </a:solidFill>
                <a:latin typeface="Helvetica Neue"/>
                <a:ea typeface="Helvetica Neue"/>
                <a:cs typeface="Helvetica Neue"/>
                <a:sym typeface="Helvetica Neue"/>
              </a:rPr>
              <a:t>SHMS</a:t>
            </a:r>
            <a:r>
              <a:rPr lang="en">
                <a:latin typeface="Helvetica Neue"/>
                <a:ea typeface="Helvetica Neue"/>
                <a:cs typeface="Helvetica Neue"/>
                <a:sym typeface="Helvetica Neue"/>
              </a:rPr>
              <a:t> in Hall C was built for this purpose</a:t>
            </a:r>
            <a:endParaRPr>
              <a:latin typeface="Helvetica Neue"/>
              <a:ea typeface="Helvetica Neue"/>
              <a:cs typeface="Helvetica Neue"/>
              <a:sym typeface="Helvetica Neue"/>
            </a:endParaRPr>
          </a:p>
          <a:p>
            <a:pPr indent="-330200" lvl="0" marL="457200" rtl="0" algn="l">
              <a:spcBef>
                <a:spcPts val="1000"/>
              </a:spcBef>
              <a:spcAft>
                <a:spcPts val="0"/>
              </a:spcAft>
              <a:buSzPts val="1600"/>
              <a:buFont typeface="Helvetica Neue"/>
              <a:buChar char="●"/>
            </a:pPr>
            <a:r>
              <a:rPr lang="en" sz="1600">
                <a:latin typeface="Helvetica Neue"/>
                <a:ea typeface="Helvetica Neue"/>
                <a:cs typeface="Helvetica Neue"/>
                <a:sym typeface="Helvetica Neue"/>
              </a:rPr>
              <a:t>Q</a:t>
            </a:r>
            <a:r>
              <a:rPr baseline="30000" lang="en" sz="1600">
                <a:latin typeface="Helvetica Neue"/>
                <a:ea typeface="Helvetica Neue"/>
                <a:cs typeface="Helvetica Neue"/>
                <a:sym typeface="Helvetica Neue"/>
              </a:rPr>
              <a:t>2</a:t>
            </a:r>
            <a:r>
              <a:rPr lang="en" sz="1600">
                <a:latin typeface="Helvetica Neue"/>
                <a:ea typeface="Helvetica Neue"/>
                <a:cs typeface="Helvetica Neue"/>
                <a:sym typeface="Helvetica Neue"/>
              </a:rPr>
              <a:t> dependence will allow studying the </a:t>
            </a:r>
            <a:r>
              <a:rPr lang="en" sz="1600">
                <a:solidFill>
                  <a:srgbClr val="FF0000"/>
                </a:solidFill>
                <a:latin typeface="Helvetica Neue"/>
                <a:ea typeface="Helvetica Neue"/>
                <a:cs typeface="Helvetica Neue"/>
                <a:sym typeface="Helvetica Neue"/>
              </a:rPr>
              <a:t>scaling behavior</a:t>
            </a:r>
            <a:r>
              <a:rPr lang="en" sz="1600">
                <a:latin typeface="Helvetica Neue"/>
                <a:ea typeface="Helvetica Neue"/>
                <a:cs typeface="Helvetica Neue"/>
                <a:sym typeface="Helvetica Neue"/>
              </a:rPr>
              <a:t> of the separated cross sections</a:t>
            </a:r>
            <a:endParaRPr sz="1600">
              <a:latin typeface="Helvetica Neue"/>
              <a:ea typeface="Helvetica Neue"/>
              <a:cs typeface="Helvetica Neue"/>
              <a:sym typeface="Helvetica Neue"/>
            </a:endParaRPr>
          </a:p>
          <a:p>
            <a:pPr indent="-330200" lvl="0" marL="457200" rtl="0" algn="l">
              <a:spcBef>
                <a:spcPts val="1000"/>
              </a:spcBef>
              <a:spcAft>
                <a:spcPts val="0"/>
              </a:spcAft>
              <a:buSzPts val="1600"/>
              <a:buFont typeface="Helvetica Neue"/>
              <a:buChar char="●"/>
            </a:pPr>
            <a:r>
              <a:rPr lang="en" sz="1600">
                <a:latin typeface="Helvetica Neue"/>
                <a:ea typeface="Helvetica Neue"/>
                <a:cs typeface="Helvetica Neue"/>
                <a:sym typeface="Helvetica Neue"/>
              </a:rPr>
              <a:t>t-dependence allows for detailed studies of the reaction mechanism</a:t>
            </a:r>
            <a:endParaRPr sz="16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Contributes to understanding of the non-pole contributions, which should reduce the model dependence</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If warranted by data, </a:t>
            </a:r>
            <a:r>
              <a:rPr lang="en">
                <a:solidFill>
                  <a:srgbClr val="FF0000"/>
                </a:solidFill>
                <a:latin typeface="Helvetica Neue"/>
                <a:ea typeface="Helvetica Neue"/>
                <a:cs typeface="Helvetica Neue"/>
                <a:sym typeface="Helvetica Neue"/>
              </a:rPr>
              <a:t>extract the kaon form factor</a:t>
            </a:r>
            <a:endParaRPr>
              <a:solidFill>
                <a:srgbClr val="FF0000"/>
              </a:solidFill>
              <a:latin typeface="Helvetica Neue"/>
              <a:ea typeface="Helvetica Neue"/>
              <a:cs typeface="Helvetica Neue"/>
              <a:sym typeface="Helvetica Neue"/>
            </a:endParaRPr>
          </a:p>
        </p:txBody>
      </p:sp>
      <p:sp>
        <p:nvSpPr>
          <p:cNvPr id="313" name="Google Shape;313;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4" name="Google Shape;314;p35"/>
          <p:cNvPicPr preferRelativeResize="0"/>
          <p:nvPr/>
        </p:nvPicPr>
        <p:blipFill>
          <a:blip r:embed="rId3">
            <a:alphaModFix/>
          </a:blip>
          <a:stretch>
            <a:fillRect/>
          </a:stretch>
        </p:blipFill>
        <p:spPr>
          <a:xfrm>
            <a:off x="5566050" y="1467175"/>
            <a:ext cx="3455092" cy="2421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8" name="Shape 318"/>
        <p:cNvGrpSpPr/>
        <p:nvPr/>
      </p:nvGrpSpPr>
      <p:grpSpPr>
        <a:xfrm>
          <a:off x="0" y="0"/>
          <a:ext cx="0" cy="0"/>
          <a:chOff x="0" y="0"/>
          <a:chExt cx="0" cy="0"/>
        </a:xfrm>
      </p:grpSpPr>
      <p:sp>
        <p:nvSpPr>
          <p:cNvPr id="319" name="Google Shape;319;p36"/>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Experimental Determination of the π/K</a:t>
            </a:r>
            <a:r>
              <a:rPr baseline="30000" lang="en" sz="2400">
                <a:solidFill>
                  <a:schemeClr val="lt2"/>
                </a:solidFill>
                <a:latin typeface="Helvetica Neue"/>
                <a:ea typeface="Helvetica Neue"/>
                <a:cs typeface="Helvetica Neue"/>
                <a:sym typeface="Helvetica Neue"/>
              </a:rPr>
              <a:t>+</a:t>
            </a:r>
            <a:r>
              <a:rPr lang="en" sz="2400">
                <a:solidFill>
                  <a:schemeClr val="lt2"/>
                </a:solidFill>
                <a:latin typeface="Helvetica Neue"/>
                <a:ea typeface="Helvetica Neue"/>
                <a:cs typeface="Helvetica Neue"/>
                <a:sym typeface="Helvetica Neue"/>
              </a:rPr>
              <a:t> Form Factor</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320" name="Google Shape;320;p36"/>
          <p:cNvSpPr txBox="1"/>
          <p:nvPr/>
        </p:nvSpPr>
        <p:spPr>
          <a:xfrm>
            <a:off x="311700" y="792025"/>
            <a:ext cx="5464500" cy="242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At larger Q</a:t>
            </a:r>
            <a:r>
              <a:rPr baseline="30000" lang="en" sz="1600">
                <a:latin typeface="Helvetica Neue"/>
                <a:ea typeface="Helvetica Neue"/>
                <a:cs typeface="Helvetica Neue"/>
                <a:sym typeface="Helvetica Neue"/>
              </a:rPr>
              <a:t>2</a:t>
            </a:r>
            <a:r>
              <a:rPr lang="en" sz="1600">
                <a:latin typeface="Helvetica Neue"/>
                <a:ea typeface="Helvetica Neue"/>
                <a:cs typeface="Helvetica Neue"/>
                <a:sym typeface="Helvetica Neue"/>
              </a:rPr>
              <a:t>, F</a:t>
            </a:r>
            <a:r>
              <a:rPr baseline="-25000" lang="en" sz="1600">
                <a:latin typeface="Helvetica Neue"/>
                <a:ea typeface="Helvetica Neue"/>
                <a:cs typeface="Helvetica Neue"/>
                <a:sym typeface="Helvetica Neue"/>
              </a:rPr>
              <a:t>ⲡ+</a:t>
            </a:r>
            <a:r>
              <a:rPr baseline="30000" lang="en" sz="1600">
                <a:latin typeface="Helvetica Neue"/>
                <a:ea typeface="Helvetica Neue"/>
                <a:cs typeface="Helvetica Neue"/>
                <a:sym typeface="Helvetica Neue"/>
              </a:rPr>
              <a:t>2</a:t>
            </a:r>
            <a:r>
              <a:rPr baseline="-25000" lang="en" sz="1600">
                <a:latin typeface="Helvetica Neue"/>
                <a:ea typeface="Helvetica Neue"/>
                <a:cs typeface="Helvetica Neue"/>
                <a:sym typeface="Helvetica Neue"/>
              </a:rPr>
              <a:t> </a:t>
            </a:r>
            <a:r>
              <a:rPr lang="en" sz="1600">
                <a:latin typeface="Helvetica Neue"/>
                <a:ea typeface="Helvetica Neue"/>
                <a:cs typeface="Helvetica Neue"/>
                <a:sym typeface="Helvetica Neue"/>
              </a:rPr>
              <a:t>must be </a:t>
            </a:r>
            <a:r>
              <a:rPr lang="en" sz="1600">
                <a:latin typeface="Helvetica Neue"/>
                <a:ea typeface="Helvetica Neue"/>
                <a:cs typeface="Helvetica Neue"/>
                <a:sym typeface="Helvetica Neue"/>
              </a:rPr>
              <a:t>measured indirectly using the “pion cloud” of the proton via the p(e,e’𝜋</a:t>
            </a:r>
            <a:r>
              <a:rPr baseline="30000" lang="en" sz="1600">
                <a:latin typeface="Helvetica Neue"/>
                <a:ea typeface="Helvetica Neue"/>
                <a:cs typeface="Helvetica Neue"/>
                <a:sym typeface="Helvetica Neue"/>
              </a:rPr>
              <a:t>+</a:t>
            </a:r>
            <a:r>
              <a:rPr lang="en" sz="1600">
                <a:latin typeface="Helvetica Neue"/>
                <a:ea typeface="Helvetica Neue"/>
                <a:cs typeface="Helvetica Neue"/>
                <a:sym typeface="Helvetica Neue"/>
              </a:rPr>
              <a:t>)n</a:t>
            </a:r>
            <a:r>
              <a:rPr baseline="30000" lang="en" sz="1600">
                <a:latin typeface="Helvetica Neue"/>
                <a:ea typeface="Helvetica Neue"/>
                <a:cs typeface="Helvetica Neue"/>
                <a:sym typeface="Helvetica Neue"/>
              </a:rPr>
              <a:t> </a:t>
            </a:r>
            <a:r>
              <a:rPr lang="en" sz="1600">
                <a:latin typeface="Helvetica Neue"/>
                <a:ea typeface="Helvetica Neue"/>
                <a:cs typeface="Helvetica Neue"/>
                <a:sym typeface="Helvetica Neue"/>
              </a:rPr>
              <a:t>process</a:t>
            </a:r>
            <a:endParaRPr sz="1600">
              <a:latin typeface="Helvetica Neue"/>
              <a:ea typeface="Helvetica Neue"/>
              <a:cs typeface="Helvetica Neue"/>
              <a:sym typeface="Helvetica Neue"/>
            </a:endParaRPr>
          </a:p>
          <a:p>
            <a:pPr indent="-317500" lvl="1" marL="914400" rtl="0" algn="l">
              <a:spcBef>
                <a:spcPts val="0"/>
              </a:spcBef>
              <a:spcAft>
                <a:spcPts val="0"/>
              </a:spcAft>
              <a:buClr>
                <a:srgbClr val="FF0000"/>
              </a:buClr>
              <a:buSzPts val="1400"/>
              <a:buFont typeface="Helvetica Neue"/>
              <a:buChar char="○"/>
            </a:pPr>
            <a:r>
              <a:rPr lang="en">
                <a:solidFill>
                  <a:srgbClr val="FF0000"/>
                </a:solidFill>
                <a:latin typeface="Helvetica Neue"/>
                <a:ea typeface="Helvetica Neue"/>
                <a:cs typeface="Helvetica Neue"/>
                <a:sym typeface="Helvetica Neue"/>
              </a:rPr>
              <a:t>At small –t, the pion pole process dominates 𝜎</a:t>
            </a:r>
            <a:r>
              <a:rPr baseline="-25000" lang="en">
                <a:solidFill>
                  <a:srgbClr val="FF0000"/>
                </a:solidFill>
                <a:latin typeface="Helvetica Neue"/>
                <a:ea typeface="Helvetica Neue"/>
                <a:cs typeface="Helvetica Neue"/>
                <a:sym typeface="Helvetica Neue"/>
              </a:rPr>
              <a:t>L </a:t>
            </a:r>
            <a:r>
              <a:rPr lang="en">
                <a:solidFill>
                  <a:srgbClr val="FF0000"/>
                </a:solidFill>
                <a:latin typeface="Helvetica Neue"/>
                <a:ea typeface="Helvetica Neue"/>
                <a:cs typeface="Helvetica Neue"/>
                <a:sym typeface="Helvetica Neue"/>
              </a:rPr>
              <a:t> </a:t>
            </a:r>
            <a:endParaRPr>
              <a:solidFill>
                <a:srgbClr val="FF0000"/>
              </a:solidFill>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In the Born term model, </a:t>
            </a:r>
            <a:r>
              <a:rPr lang="en" sz="1600">
                <a:latin typeface="Helvetica Neue"/>
                <a:ea typeface="Helvetica Neue"/>
                <a:cs typeface="Helvetica Neue"/>
                <a:sym typeface="Helvetica Neue"/>
              </a:rPr>
              <a:t> F</a:t>
            </a:r>
            <a:r>
              <a:rPr baseline="-25000" lang="en" sz="1600">
                <a:latin typeface="Helvetica Neue"/>
                <a:ea typeface="Helvetica Neue"/>
                <a:cs typeface="Helvetica Neue"/>
                <a:sym typeface="Helvetica Neue"/>
              </a:rPr>
              <a:t>ⲡ+</a:t>
            </a:r>
            <a:r>
              <a:rPr baseline="30000" lang="en" sz="1600">
                <a:latin typeface="Helvetica Neue"/>
                <a:ea typeface="Helvetica Neue"/>
                <a:cs typeface="Helvetica Neue"/>
                <a:sym typeface="Helvetica Neue"/>
              </a:rPr>
              <a:t>2  </a:t>
            </a:r>
            <a:r>
              <a:rPr lang="en">
                <a:latin typeface="Helvetica Neue"/>
                <a:ea typeface="Helvetica Neue"/>
                <a:cs typeface="Helvetica Neue"/>
                <a:sym typeface="Helvetica Neue"/>
              </a:rPr>
              <a:t>appears as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Pole comes from the fact that π/K</a:t>
            </a:r>
            <a:r>
              <a:rPr baseline="30000" lang="en" sz="1600">
                <a:latin typeface="Helvetica Neue"/>
                <a:ea typeface="Helvetica Neue"/>
                <a:cs typeface="Helvetica Neue"/>
                <a:sym typeface="Helvetica Neue"/>
              </a:rPr>
              <a:t>+</a:t>
            </a:r>
            <a:r>
              <a:rPr lang="en" sz="1600">
                <a:latin typeface="Helvetica Neue"/>
                <a:ea typeface="Helvetica Neue"/>
                <a:cs typeface="Helvetica Neue"/>
                <a:sym typeface="Helvetica Neue"/>
              </a:rPr>
              <a:t> are </a:t>
            </a:r>
            <a:r>
              <a:rPr lang="en" sz="1600">
                <a:solidFill>
                  <a:srgbClr val="FF0000"/>
                </a:solidFill>
                <a:latin typeface="Helvetica Neue"/>
                <a:ea typeface="Helvetica Neue"/>
                <a:cs typeface="Helvetica Neue"/>
                <a:sym typeface="Helvetica Neue"/>
              </a:rPr>
              <a:t>not real</a:t>
            </a:r>
            <a:r>
              <a:rPr lang="en" sz="1600">
                <a:latin typeface="Helvetica Neue"/>
                <a:ea typeface="Helvetica Neue"/>
                <a:cs typeface="Helvetica Neue"/>
                <a:sym typeface="Helvetica Neue"/>
              </a:rPr>
              <a:t> (i.e. pion cloud), but can be treated as real if the pole </a:t>
            </a:r>
            <a:r>
              <a:rPr lang="en" sz="1600">
                <a:solidFill>
                  <a:srgbClr val="FF0000"/>
                </a:solidFill>
                <a:latin typeface="Helvetica Neue"/>
                <a:ea typeface="Helvetica Neue"/>
                <a:cs typeface="Helvetica Neue"/>
                <a:sym typeface="Helvetica Neue"/>
              </a:rPr>
              <a:t>dominates </a:t>
            </a:r>
            <a:r>
              <a:rPr lang="en" sz="1600">
                <a:solidFill>
                  <a:srgbClr val="FF0000"/>
                </a:solidFill>
                <a:latin typeface="Helvetica Neue"/>
                <a:ea typeface="Helvetica Neue"/>
                <a:cs typeface="Helvetica Neue"/>
                <a:sym typeface="Helvetica Neue"/>
              </a:rPr>
              <a:t>σ</a:t>
            </a:r>
            <a:r>
              <a:rPr baseline="-25000" lang="en" sz="1600">
                <a:solidFill>
                  <a:srgbClr val="FF0000"/>
                </a:solidFill>
                <a:latin typeface="Helvetica Neue"/>
                <a:ea typeface="Helvetica Neue"/>
                <a:cs typeface="Helvetica Neue"/>
                <a:sym typeface="Helvetica Neue"/>
              </a:rPr>
              <a:t>L</a:t>
            </a:r>
            <a:r>
              <a:rPr lang="en" sz="1600">
                <a:latin typeface="Helvetica Neue"/>
                <a:ea typeface="Helvetica Neue"/>
                <a:cs typeface="Helvetica Neue"/>
                <a:sym typeface="Helvetica Neue"/>
              </a:rPr>
              <a:t> at small t</a:t>
            </a:r>
            <a:endParaRPr sz="1600">
              <a:latin typeface="Helvetica Neue"/>
              <a:ea typeface="Helvetica Neue"/>
              <a:cs typeface="Helvetica Neue"/>
              <a:sym typeface="Helvetica Neue"/>
            </a:endParaRPr>
          </a:p>
          <a:p>
            <a:pPr indent="-330200" lvl="1" marL="914400" rtl="0" algn="l">
              <a:spcBef>
                <a:spcPts val="0"/>
              </a:spcBef>
              <a:spcAft>
                <a:spcPts val="0"/>
              </a:spcAft>
              <a:buSzPts val="1600"/>
              <a:buFont typeface="Helvetica Neue"/>
              <a:buChar char="○"/>
            </a:pPr>
            <a:r>
              <a:rPr lang="en" sz="1600">
                <a:latin typeface="Helvetica Neue"/>
                <a:ea typeface="Helvetica Neue"/>
                <a:cs typeface="Helvetica Neue"/>
                <a:sym typeface="Helvetica Neue"/>
              </a:rPr>
              <a:t>This is needed for validation that the form factor can be extracted</a:t>
            </a:r>
            <a:endParaRPr sz="1600">
              <a:latin typeface="Helvetica Neue"/>
              <a:ea typeface="Helvetica Neue"/>
              <a:cs typeface="Helvetica Neue"/>
              <a:sym typeface="Helvetica Neue"/>
            </a:endParaRPr>
          </a:p>
          <a:p>
            <a:pPr indent="-330200" lvl="0" marL="457200" rtl="0" algn="l">
              <a:spcBef>
                <a:spcPts val="1000"/>
              </a:spcBef>
              <a:spcAft>
                <a:spcPts val="0"/>
              </a:spcAft>
              <a:buSzPts val="1600"/>
              <a:buFont typeface="Helvetica Neue"/>
              <a:buChar char="●"/>
            </a:pPr>
            <a:r>
              <a:rPr lang="en" sz="1600">
                <a:latin typeface="Helvetica Neue"/>
                <a:ea typeface="Helvetica Neue"/>
                <a:cs typeface="Helvetica Neue"/>
                <a:sym typeface="Helvetica Neue"/>
              </a:rPr>
              <a:t>For the </a:t>
            </a:r>
            <a:r>
              <a:rPr lang="en" sz="1600">
                <a:solidFill>
                  <a:srgbClr val="FF0000"/>
                </a:solidFill>
                <a:latin typeface="Helvetica Neue"/>
                <a:ea typeface="Helvetica Neue"/>
                <a:cs typeface="Helvetica Neue"/>
                <a:sym typeface="Helvetica Neue"/>
              </a:rPr>
              <a:t>same Q</a:t>
            </a:r>
            <a:r>
              <a:rPr baseline="30000" lang="en" sz="1600">
                <a:solidFill>
                  <a:srgbClr val="FF0000"/>
                </a:solidFill>
                <a:latin typeface="Helvetica Neue"/>
                <a:ea typeface="Helvetica Neue"/>
                <a:cs typeface="Helvetica Neue"/>
                <a:sym typeface="Helvetica Neue"/>
              </a:rPr>
              <a:t>2</a:t>
            </a:r>
            <a:r>
              <a:rPr lang="en" sz="1600">
                <a:solidFill>
                  <a:srgbClr val="FF0000"/>
                </a:solidFill>
                <a:latin typeface="Helvetica Neue"/>
                <a:ea typeface="Helvetica Neue"/>
                <a:cs typeface="Helvetica Neue"/>
                <a:sym typeface="Helvetica Neue"/>
              </a:rPr>
              <a:t> values</a:t>
            </a:r>
            <a:r>
              <a:rPr lang="en" sz="1600">
                <a:latin typeface="Helvetica Neue"/>
                <a:ea typeface="Helvetica Neue"/>
                <a:cs typeface="Helvetica Neue"/>
                <a:sym typeface="Helvetica Neue"/>
              </a:rPr>
              <a:t>, one can fit several σ</a:t>
            </a:r>
            <a:r>
              <a:rPr baseline="-25000" lang="en" sz="1600">
                <a:latin typeface="Helvetica Neue"/>
                <a:ea typeface="Helvetica Neue"/>
                <a:cs typeface="Helvetica Neue"/>
                <a:sym typeface="Helvetica Neue"/>
              </a:rPr>
              <a:t>L</a:t>
            </a:r>
            <a:r>
              <a:rPr lang="en" sz="1600">
                <a:latin typeface="Helvetica Neue"/>
                <a:ea typeface="Helvetica Neue"/>
                <a:cs typeface="Helvetica Neue"/>
                <a:sym typeface="Helvetica Neue"/>
              </a:rPr>
              <a:t> values for different virtual photon polarizations (ε).</a:t>
            </a:r>
            <a:endParaRPr>
              <a:latin typeface="Helvetica Neue"/>
              <a:ea typeface="Helvetica Neue"/>
              <a:cs typeface="Helvetica Neue"/>
              <a:sym typeface="Helvetica Neue"/>
            </a:endParaRPr>
          </a:p>
        </p:txBody>
      </p:sp>
      <p:sp>
        <p:nvSpPr>
          <p:cNvPr id="321" name="Google Shape;32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2" name="Google Shape;322;p36"/>
          <p:cNvPicPr preferRelativeResize="0"/>
          <p:nvPr/>
        </p:nvPicPr>
        <p:blipFill>
          <a:blip r:embed="rId3">
            <a:alphaModFix/>
          </a:blip>
          <a:stretch>
            <a:fillRect/>
          </a:stretch>
        </p:blipFill>
        <p:spPr>
          <a:xfrm>
            <a:off x="1425000" y="2172329"/>
            <a:ext cx="3368100" cy="686950"/>
          </a:xfrm>
          <a:prstGeom prst="rect">
            <a:avLst/>
          </a:prstGeom>
          <a:noFill/>
          <a:ln>
            <a:noFill/>
          </a:ln>
        </p:spPr>
      </p:pic>
      <p:pic>
        <p:nvPicPr>
          <p:cNvPr id="323" name="Google Shape;323;p36"/>
          <p:cNvPicPr preferRelativeResize="0"/>
          <p:nvPr/>
        </p:nvPicPr>
        <p:blipFill>
          <a:blip r:embed="rId4">
            <a:alphaModFix/>
          </a:blip>
          <a:stretch>
            <a:fillRect/>
          </a:stretch>
        </p:blipFill>
        <p:spPr>
          <a:xfrm>
            <a:off x="5738675" y="1405655"/>
            <a:ext cx="3033275" cy="23321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7" name="Shape 327"/>
        <p:cNvGrpSpPr/>
        <p:nvPr/>
      </p:nvGrpSpPr>
      <p:grpSpPr>
        <a:xfrm>
          <a:off x="0" y="0"/>
          <a:ext cx="0" cy="0"/>
          <a:chOff x="0" y="0"/>
          <a:chExt cx="0" cy="0"/>
        </a:xfrm>
      </p:grpSpPr>
      <p:sp>
        <p:nvSpPr>
          <p:cNvPr id="328" name="Google Shape;328;p37"/>
          <p:cNvSpPr txBox="1"/>
          <p:nvPr>
            <p:ph type="title"/>
          </p:nvPr>
        </p:nvSpPr>
        <p:spPr>
          <a:xfrm>
            <a:off x="311700" y="231200"/>
            <a:ext cx="58362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B3A77D"/>
                </a:solidFill>
                <a:highlight>
                  <a:srgbClr val="FFFFFF"/>
                </a:highlight>
                <a:latin typeface="Helvetica Neue"/>
                <a:ea typeface="Helvetica Neue"/>
                <a:cs typeface="Helvetica Neue"/>
                <a:sym typeface="Helvetica Neue"/>
              </a:rPr>
              <a:t>Hard-Soft Factorization</a:t>
            </a:r>
            <a:endParaRPr sz="2400">
              <a:solidFill>
                <a:schemeClr val="lt2"/>
              </a:solidFill>
              <a:latin typeface="Helvetica Neue"/>
              <a:ea typeface="Helvetica Neue"/>
              <a:cs typeface="Helvetica Neue"/>
              <a:sym typeface="Helvetica Neue"/>
            </a:endParaRPr>
          </a:p>
        </p:txBody>
      </p:sp>
      <p:sp>
        <p:nvSpPr>
          <p:cNvPr id="329" name="Google Shape;329;p37"/>
          <p:cNvSpPr txBox="1"/>
          <p:nvPr>
            <p:ph idx="1" type="body"/>
          </p:nvPr>
        </p:nvSpPr>
        <p:spPr>
          <a:xfrm>
            <a:off x="311700" y="1005100"/>
            <a:ext cx="58362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K</a:t>
            </a:r>
            <a:r>
              <a:rPr baseline="30000" lang="en" sz="1600">
                <a:solidFill>
                  <a:srgbClr val="000000"/>
                </a:solidFill>
                <a:latin typeface="Helvetica Neue"/>
                <a:ea typeface="Helvetica Neue"/>
                <a:cs typeface="Helvetica Neue"/>
                <a:sym typeface="Helvetica Neue"/>
              </a:rPr>
              <a:t>+</a:t>
            </a:r>
            <a:r>
              <a:rPr lang="en" sz="1600">
                <a:solidFill>
                  <a:srgbClr val="000000"/>
                </a:solidFill>
                <a:latin typeface="Helvetica Neue"/>
                <a:ea typeface="Helvetica Neue"/>
                <a:cs typeface="Helvetica Neue"/>
                <a:sym typeface="Helvetica Neue"/>
              </a:rPr>
              <a:t> electroproduction cross section has a </a:t>
            </a:r>
            <a:r>
              <a:rPr lang="en" sz="1600">
                <a:solidFill>
                  <a:srgbClr val="FF0000"/>
                </a:solidFill>
                <a:latin typeface="Helvetica Neue"/>
                <a:ea typeface="Helvetica Neue"/>
                <a:cs typeface="Helvetica Neue"/>
                <a:sym typeface="Helvetica Neue"/>
              </a:rPr>
              <a:t>Q</a:t>
            </a:r>
            <a:r>
              <a:rPr baseline="30000" lang="en" sz="1600">
                <a:solidFill>
                  <a:srgbClr val="FF0000"/>
                </a:solidFill>
                <a:latin typeface="Helvetica Neue"/>
                <a:ea typeface="Helvetica Neue"/>
                <a:cs typeface="Helvetica Neue"/>
                <a:sym typeface="Helvetica Neue"/>
              </a:rPr>
              <a:t>2</a:t>
            </a:r>
            <a:r>
              <a:rPr lang="en" sz="1600">
                <a:solidFill>
                  <a:srgbClr val="FF0000"/>
                </a:solidFill>
                <a:latin typeface="Helvetica Neue"/>
                <a:ea typeface="Helvetica Neue"/>
                <a:cs typeface="Helvetica Neue"/>
                <a:sym typeface="Helvetica Neue"/>
              </a:rPr>
              <a:t> dependence</a:t>
            </a:r>
            <a:r>
              <a:rPr lang="en" sz="1600">
                <a:solidFill>
                  <a:srgbClr val="000000"/>
                </a:solidFill>
                <a:latin typeface="Helvetica Neue"/>
                <a:ea typeface="Helvetica Neue"/>
                <a:cs typeface="Helvetica Neue"/>
                <a:sym typeface="Helvetica Neue"/>
              </a:rPr>
              <a:t> at fixed x and -t</a:t>
            </a:r>
            <a:endParaRPr sz="1600">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Factorization of </a:t>
            </a:r>
            <a:r>
              <a:rPr lang="en">
                <a:solidFill>
                  <a:srgbClr val="FF0000"/>
                </a:solidFill>
                <a:latin typeface="Helvetica Neue"/>
                <a:ea typeface="Helvetica Neue"/>
                <a:cs typeface="Helvetica Neue"/>
                <a:sym typeface="Helvetica Neue"/>
              </a:rPr>
              <a:t>𝜎</a:t>
            </a:r>
            <a:r>
              <a:rPr baseline="-25000" lang="en">
                <a:solidFill>
                  <a:srgbClr val="FF0000"/>
                </a:solidFill>
                <a:latin typeface="Helvetica Neue"/>
                <a:ea typeface="Helvetica Neue"/>
                <a:cs typeface="Helvetica Neue"/>
                <a:sym typeface="Helvetica Neue"/>
              </a:rPr>
              <a:t>L</a:t>
            </a:r>
            <a:r>
              <a:rPr lang="en">
                <a:solidFill>
                  <a:srgbClr val="000000"/>
                </a:solidFill>
                <a:latin typeface="Helvetica Neue"/>
                <a:ea typeface="Helvetica Neue"/>
                <a:cs typeface="Helvetica Neue"/>
                <a:sym typeface="Helvetica Neue"/>
              </a:rPr>
              <a:t> scales to leading order</a:t>
            </a:r>
            <a:r>
              <a:rPr lang="en">
                <a:solidFill>
                  <a:srgbClr val="FF0000"/>
                </a:solidFill>
                <a:latin typeface="Helvetica Neue"/>
                <a:ea typeface="Helvetica Neue"/>
                <a:cs typeface="Helvetica Neue"/>
                <a:sym typeface="Helvetica Neue"/>
              </a:rPr>
              <a:t> Q</a:t>
            </a:r>
            <a:r>
              <a:rPr baseline="30000" lang="en">
                <a:solidFill>
                  <a:srgbClr val="FF0000"/>
                </a:solidFill>
                <a:latin typeface="Helvetica Neue"/>
                <a:ea typeface="Helvetica Neue"/>
                <a:cs typeface="Helvetica Neue"/>
                <a:sym typeface="Helvetica Neue"/>
              </a:rPr>
              <a:t>-6</a:t>
            </a:r>
            <a:endParaRPr baseline="30000">
              <a:solidFill>
                <a:srgbClr val="FF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In that regime expect </a:t>
            </a:r>
            <a:r>
              <a:rPr lang="en">
                <a:solidFill>
                  <a:srgbClr val="FF0000"/>
                </a:solidFill>
                <a:latin typeface="Helvetica Neue"/>
                <a:ea typeface="Helvetica Neue"/>
                <a:cs typeface="Helvetica Neue"/>
                <a:sym typeface="Helvetica Neue"/>
              </a:rPr>
              <a:t>𝜎</a:t>
            </a:r>
            <a:r>
              <a:rPr baseline="-25000" lang="en">
                <a:solidFill>
                  <a:srgbClr val="FF0000"/>
                </a:solidFill>
                <a:latin typeface="Helvetica Neue"/>
                <a:ea typeface="Helvetica Neue"/>
                <a:cs typeface="Helvetica Neue"/>
                <a:sym typeface="Helvetica Neue"/>
              </a:rPr>
              <a:t>T</a:t>
            </a:r>
            <a:r>
              <a:rPr lang="en">
                <a:solidFill>
                  <a:srgbClr val="000000"/>
                </a:solidFill>
                <a:latin typeface="Helvetica Neue"/>
                <a:ea typeface="Helvetica Neue"/>
                <a:cs typeface="Helvetica Neue"/>
                <a:sym typeface="Helvetica Neue"/>
              </a:rPr>
              <a:t> to go as</a:t>
            </a:r>
            <a:r>
              <a:rPr lang="en">
                <a:solidFill>
                  <a:srgbClr val="FF0000"/>
                </a:solidFill>
                <a:latin typeface="Helvetica Neue"/>
                <a:ea typeface="Helvetica Neue"/>
                <a:cs typeface="Helvetica Neue"/>
                <a:sym typeface="Helvetica Neue"/>
              </a:rPr>
              <a:t> Q</a:t>
            </a:r>
            <a:r>
              <a:rPr baseline="30000" lang="en">
                <a:solidFill>
                  <a:srgbClr val="FF0000"/>
                </a:solidFill>
                <a:latin typeface="Helvetica Neue"/>
                <a:ea typeface="Helvetica Neue"/>
                <a:cs typeface="Helvetica Neue"/>
                <a:sym typeface="Helvetica Neue"/>
              </a:rPr>
              <a:t>-8</a:t>
            </a:r>
            <a:r>
              <a:rPr lang="en">
                <a:solidFill>
                  <a:srgbClr val="000000"/>
                </a:solidFill>
                <a:latin typeface="Helvetica Neue"/>
                <a:ea typeface="Helvetica Neue"/>
                <a:cs typeface="Helvetica Neue"/>
                <a:sym typeface="Helvetica Neue"/>
              </a:rPr>
              <a:t> and consequently </a:t>
            </a:r>
            <a:r>
              <a:rPr lang="en">
                <a:solidFill>
                  <a:srgbClr val="FF0000"/>
                </a:solidFill>
                <a:latin typeface="Helvetica Neue"/>
                <a:ea typeface="Helvetica Neue"/>
                <a:cs typeface="Helvetica Neue"/>
                <a:sym typeface="Helvetica Neue"/>
              </a:rPr>
              <a:t>𝜎</a:t>
            </a:r>
            <a:r>
              <a:rPr baseline="-25000" lang="en">
                <a:solidFill>
                  <a:srgbClr val="FF0000"/>
                </a:solidFill>
                <a:latin typeface="Helvetica Neue"/>
                <a:ea typeface="Helvetica Neue"/>
                <a:cs typeface="Helvetica Neue"/>
                <a:sym typeface="Helvetica Neue"/>
              </a:rPr>
              <a:t>L</a:t>
            </a:r>
            <a:r>
              <a:rPr lang="en">
                <a:solidFill>
                  <a:srgbClr val="FF0000"/>
                </a:solidFill>
                <a:latin typeface="Helvetica Neue"/>
                <a:ea typeface="Helvetica Neue"/>
                <a:cs typeface="Helvetica Neue"/>
                <a:sym typeface="Helvetica Neue"/>
              </a:rPr>
              <a:t>&gt;&gt;𝜎</a:t>
            </a:r>
            <a:r>
              <a:rPr baseline="-25000" lang="en">
                <a:solidFill>
                  <a:srgbClr val="FF0000"/>
                </a:solidFill>
                <a:latin typeface="Helvetica Neue"/>
                <a:ea typeface="Helvetica Neue"/>
                <a:cs typeface="Helvetica Neue"/>
                <a:sym typeface="Helvetica Neue"/>
              </a:rPr>
              <a:t>T</a:t>
            </a:r>
            <a:endParaRPr>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Important because partons are “frozen” </a:t>
            </a:r>
            <a:r>
              <a:rPr lang="en">
                <a:solidFill>
                  <a:srgbClr val="FF0000"/>
                </a:solidFill>
                <a:latin typeface="Helvetica Neue"/>
                <a:ea typeface="Helvetica Neue"/>
                <a:cs typeface="Helvetica Neue"/>
                <a:sym typeface="Helvetica Neue"/>
              </a:rPr>
              <a:t>transversely</a:t>
            </a:r>
            <a:r>
              <a:rPr lang="en">
                <a:solidFill>
                  <a:srgbClr val="000000"/>
                </a:solidFill>
                <a:latin typeface="Helvetica Neue"/>
                <a:ea typeface="Helvetica Neue"/>
                <a:cs typeface="Helvetica Neue"/>
                <a:sym typeface="Helvetica Neue"/>
              </a:rPr>
              <a:t> in the reference frame of </a:t>
            </a:r>
            <a:r>
              <a:rPr lang="en">
                <a:solidFill>
                  <a:srgbClr val="FF0000"/>
                </a:solidFill>
                <a:latin typeface="Helvetica Neue"/>
                <a:ea typeface="Helvetica Neue"/>
                <a:cs typeface="Helvetica Neue"/>
                <a:sym typeface="Helvetica Neue"/>
              </a:rPr>
              <a:t>pQCD </a:t>
            </a:r>
            <a:r>
              <a:rPr lang="en">
                <a:solidFill>
                  <a:srgbClr val="000000"/>
                </a:solidFill>
                <a:latin typeface="Helvetica Neue"/>
                <a:ea typeface="Helvetica Neue"/>
                <a:cs typeface="Helvetica Neue"/>
                <a:sym typeface="Helvetica Neue"/>
              </a:rPr>
              <a:t>(i.e. infinite momentum frame)</a:t>
            </a:r>
            <a:endParaRPr>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Separated cross sections</a:t>
            </a:r>
            <a:r>
              <a:rPr lang="en" sz="1600">
                <a:solidFill>
                  <a:srgbClr val="000000"/>
                </a:solidFill>
                <a:latin typeface="Helvetica Neue"/>
                <a:ea typeface="Helvetica Neue"/>
                <a:cs typeface="Helvetica Neue"/>
                <a:sym typeface="Helvetica Neue"/>
              </a:rPr>
              <a:t> over a large range in Q</a:t>
            </a:r>
            <a:r>
              <a:rPr baseline="30000" lang="en" sz="1600">
                <a:solidFill>
                  <a:srgbClr val="000000"/>
                </a:solidFill>
                <a:latin typeface="Helvetica Neue"/>
                <a:ea typeface="Helvetica Neue"/>
                <a:cs typeface="Helvetica Neue"/>
                <a:sym typeface="Helvetica Neue"/>
              </a:rPr>
              <a:t>2</a:t>
            </a:r>
            <a:r>
              <a:rPr lang="en" sz="1600">
                <a:solidFill>
                  <a:srgbClr val="000000"/>
                </a:solidFill>
                <a:latin typeface="Helvetica Neue"/>
                <a:ea typeface="Helvetica Neue"/>
                <a:cs typeface="Helvetica Neue"/>
                <a:sym typeface="Helvetica Neue"/>
              </a:rPr>
              <a:t> are essential for:</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FF0000"/>
                </a:solidFill>
                <a:latin typeface="Helvetica Neue"/>
                <a:ea typeface="Helvetica Neue"/>
                <a:cs typeface="Helvetica Neue"/>
                <a:sym typeface="Helvetica Neue"/>
              </a:rPr>
              <a:t>Testing factorization </a:t>
            </a:r>
            <a:r>
              <a:rPr lang="en">
                <a:solidFill>
                  <a:srgbClr val="000000"/>
                </a:solidFill>
                <a:latin typeface="Helvetica Neue"/>
                <a:ea typeface="Helvetica Neue"/>
                <a:cs typeface="Helvetica Neue"/>
                <a:sym typeface="Helvetica Neue"/>
              </a:rPr>
              <a:t>and understanding dynamical effects in both Q</a:t>
            </a:r>
            <a:r>
              <a:rPr baseline="30000" lang="en">
                <a:solidFill>
                  <a:srgbClr val="000000"/>
                </a:solidFill>
                <a:latin typeface="Helvetica Neue"/>
                <a:ea typeface="Helvetica Neue"/>
                <a:cs typeface="Helvetica Neue"/>
                <a:sym typeface="Helvetica Neue"/>
              </a:rPr>
              <a:t>2</a:t>
            </a:r>
            <a:r>
              <a:rPr lang="en">
                <a:solidFill>
                  <a:srgbClr val="000000"/>
                </a:solidFill>
                <a:latin typeface="Helvetica Neue"/>
                <a:ea typeface="Helvetica Neue"/>
                <a:cs typeface="Helvetica Neue"/>
                <a:sym typeface="Helvetica Neue"/>
              </a:rPr>
              <a:t> and –t kinematics</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Interpreting </a:t>
            </a:r>
            <a:r>
              <a:rPr lang="en">
                <a:solidFill>
                  <a:srgbClr val="FF0000"/>
                </a:solidFill>
                <a:latin typeface="Helvetica Neue"/>
                <a:ea typeface="Helvetica Neue"/>
                <a:cs typeface="Helvetica Neue"/>
                <a:sym typeface="Helvetica Neue"/>
              </a:rPr>
              <a:t>non-perturbative contributions</a:t>
            </a:r>
            <a:r>
              <a:rPr lang="en">
                <a:solidFill>
                  <a:srgbClr val="000000"/>
                </a:solidFill>
                <a:latin typeface="Helvetica Neue"/>
                <a:ea typeface="Helvetica Neue"/>
                <a:cs typeface="Helvetica Neue"/>
                <a:sym typeface="Helvetica Neue"/>
              </a:rPr>
              <a:t> in experimentally accessible kinematics</a:t>
            </a:r>
            <a:endParaRPr>
              <a:solidFill>
                <a:srgbClr val="000000"/>
              </a:solidFill>
              <a:latin typeface="Helvetica Neue"/>
              <a:ea typeface="Helvetica Neue"/>
              <a:cs typeface="Helvetica Neue"/>
              <a:sym typeface="Helvetica Neue"/>
            </a:endParaRPr>
          </a:p>
        </p:txBody>
      </p:sp>
      <p:pic>
        <p:nvPicPr>
          <p:cNvPr id="330" name="Google Shape;330;p37"/>
          <p:cNvPicPr preferRelativeResize="0"/>
          <p:nvPr/>
        </p:nvPicPr>
        <p:blipFill>
          <a:blip r:embed="rId3">
            <a:alphaModFix/>
          </a:blip>
          <a:stretch>
            <a:fillRect/>
          </a:stretch>
        </p:blipFill>
        <p:spPr>
          <a:xfrm>
            <a:off x="6194450" y="1934525"/>
            <a:ext cx="2789725" cy="2805401"/>
          </a:xfrm>
          <a:prstGeom prst="rect">
            <a:avLst/>
          </a:prstGeom>
          <a:noFill/>
          <a:ln>
            <a:noFill/>
          </a:ln>
        </p:spPr>
      </p:pic>
      <p:sp>
        <p:nvSpPr>
          <p:cNvPr id="331" name="Google Shape;33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37"/>
          <p:cNvSpPr txBox="1"/>
          <p:nvPr/>
        </p:nvSpPr>
        <p:spPr>
          <a:xfrm>
            <a:off x="5534550" y="4622700"/>
            <a:ext cx="4864500" cy="2976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i="1" lang="en" sz="1000">
                <a:latin typeface="Helvetica Neue"/>
                <a:ea typeface="Helvetica Neue"/>
                <a:cs typeface="Helvetica Neue"/>
                <a:sym typeface="Helvetica Neue"/>
              </a:rPr>
              <a:t>M. Carmignotto et al., PhysRevC </a:t>
            </a:r>
            <a:r>
              <a:rPr b="1" i="1" lang="en" sz="1000">
                <a:latin typeface="Helvetica Neue"/>
                <a:ea typeface="Helvetica Neue"/>
                <a:cs typeface="Helvetica Neue"/>
                <a:sym typeface="Helvetica Neue"/>
              </a:rPr>
              <a:t>97</a:t>
            </a:r>
            <a:r>
              <a:rPr i="1" lang="en" sz="1000">
                <a:latin typeface="Helvetica Neue"/>
                <a:ea typeface="Helvetica Neue"/>
                <a:cs typeface="Helvetica Neue"/>
                <a:sym typeface="Helvetica Neue"/>
              </a:rPr>
              <a:t>(2018)025204</a:t>
            </a:r>
            <a:endParaRPr sz="1000">
              <a:latin typeface="Open Sans"/>
              <a:ea typeface="Open Sans"/>
              <a:cs typeface="Open Sans"/>
              <a:sym typeface="Open Sans"/>
            </a:endParaRPr>
          </a:p>
        </p:txBody>
      </p:sp>
      <p:pic>
        <p:nvPicPr>
          <p:cNvPr id="333" name="Google Shape;333;p37"/>
          <p:cNvPicPr preferRelativeResize="0"/>
          <p:nvPr/>
        </p:nvPicPr>
        <p:blipFill>
          <a:blip r:embed="rId4">
            <a:alphaModFix/>
          </a:blip>
          <a:stretch>
            <a:fillRect/>
          </a:stretch>
        </p:blipFill>
        <p:spPr>
          <a:xfrm>
            <a:off x="6779725" y="130775"/>
            <a:ext cx="1905000" cy="1638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7" name="Shape 337"/>
        <p:cNvGrpSpPr/>
        <p:nvPr/>
      </p:nvGrpSpPr>
      <p:grpSpPr>
        <a:xfrm>
          <a:off x="0" y="0"/>
          <a:ext cx="0" cy="0"/>
          <a:chOff x="0" y="0"/>
          <a:chExt cx="0" cy="0"/>
        </a:xfrm>
      </p:grpSpPr>
      <p:sp>
        <p:nvSpPr>
          <p:cNvPr id="338" name="Google Shape;338;p38"/>
          <p:cNvSpPr txBox="1"/>
          <p:nvPr>
            <p:ph type="title"/>
          </p:nvPr>
        </p:nvSpPr>
        <p:spPr>
          <a:xfrm>
            <a:off x="311700" y="231200"/>
            <a:ext cx="87096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B3A77D"/>
                </a:solidFill>
                <a:highlight>
                  <a:srgbClr val="FFFFFF"/>
                </a:highlight>
                <a:latin typeface="Helvetica Neue"/>
                <a:ea typeface="Helvetica Neue"/>
                <a:cs typeface="Helvetica Neue"/>
                <a:sym typeface="Helvetica Neue"/>
              </a:rPr>
              <a:t>Jefferson Lab Continuous Electron Beam Accelerator Facility (Jlab CEBAF)</a:t>
            </a:r>
            <a:endParaRPr sz="2400">
              <a:solidFill>
                <a:schemeClr val="lt2"/>
              </a:solidFill>
              <a:latin typeface="Helvetica Neue"/>
              <a:ea typeface="Helvetica Neue"/>
              <a:cs typeface="Helvetica Neue"/>
              <a:sym typeface="Helvetica Neue"/>
            </a:endParaRPr>
          </a:p>
        </p:txBody>
      </p:sp>
      <p:sp>
        <p:nvSpPr>
          <p:cNvPr id="339" name="Google Shape;339;p38"/>
          <p:cNvSpPr txBox="1"/>
          <p:nvPr>
            <p:ph idx="1" type="body"/>
          </p:nvPr>
        </p:nvSpPr>
        <p:spPr>
          <a:xfrm>
            <a:off x="311700" y="1005100"/>
            <a:ext cx="58362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1995-2012: </a:t>
            </a:r>
            <a:endParaRPr sz="1600">
              <a:solidFill>
                <a:srgbClr val="FF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Energies 0.4-6.0 GeV</a:t>
            </a:r>
            <a:endParaRPr sz="1600">
              <a:solidFill>
                <a:srgbClr val="00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200 μA, 85% polarization</a:t>
            </a:r>
            <a:endParaRPr sz="1600">
              <a:solidFill>
                <a:srgbClr val="00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Simultaneous beam delivery to 3 halls</a:t>
            </a:r>
            <a:endParaRPr sz="1600">
              <a:solidFill>
                <a:srgbClr val="000000"/>
              </a:solidFill>
              <a:latin typeface="Helvetica Neue"/>
              <a:ea typeface="Helvetica Neue"/>
              <a:cs typeface="Helvetica Neue"/>
              <a:sym typeface="Helvetica Neue"/>
            </a:endParaRPr>
          </a:p>
          <a:p>
            <a:pPr indent="0" lvl="0" marL="457200" marR="0" rtl="0" algn="l">
              <a:lnSpc>
                <a:spcPct val="100000"/>
              </a:lnSpc>
              <a:spcBef>
                <a:spcPts val="1000"/>
              </a:spcBef>
              <a:spcAft>
                <a:spcPts val="0"/>
              </a:spcAft>
              <a:buNone/>
            </a:pPr>
            <a:r>
              <a:t/>
            </a:r>
            <a:endParaRPr sz="1600">
              <a:solidFill>
                <a:srgbClr val="FF0000"/>
              </a:solidFill>
              <a:latin typeface="Helvetica Neue"/>
              <a:ea typeface="Helvetica Neue"/>
              <a:cs typeface="Helvetica Neue"/>
              <a:sym typeface="Helvetica Neue"/>
            </a:endParaRPr>
          </a:p>
        </p:txBody>
      </p:sp>
      <p:sp>
        <p:nvSpPr>
          <p:cNvPr id="340" name="Google Shape;34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1" name="Google Shape;341;p38"/>
          <p:cNvPicPr preferRelativeResize="0"/>
          <p:nvPr/>
        </p:nvPicPr>
        <p:blipFill>
          <a:blip r:embed="rId3">
            <a:alphaModFix/>
          </a:blip>
          <a:stretch>
            <a:fillRect/>
          </a:stretch>
        </p:blipFill>
        <p:spPr>
          <a:xfrm>
            <a:off x="4832525" y="683000"/>
            <a:ext cx="3910500" cy="4252925"/>
          </a:xfrm>
          <a:prstGeom prst="rect">
            <a:avLst/>
          </a:prstGeom>
          <a:noFill/>
          <a:ln>
            <a:noFill/>
          </a:ln>
        </p:spPr>
      </p:pic>
      <p:sp>
        <p:nvSpPr>
          <p:cNvPr id="342" name="Google Shape;342;p38"/>
          <p:cNvSpPr txBox="1"/>
          <p:nvPr/>
        </p:nvSpPr>
        <p:spPr>
          <a:xfrm>
            <a:off x="6765500" y="3632900"/>
            <a:ext cx="260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Open Sans"/>
                <a:ea typeface="Open Sans"/>
                <a:cs typeface="Open Sans"/>
                <a:sym typeface="Open Sans"/>
              </a:rPr>
              <a:t>A</a:t>
            </a:r>
            <a:endParaRPr b="1" sz="1800">
              <a:solidFill>
                <a:srgbClr val="FF0000"/>
              </a:solidFill>
              <a:latin typeface="Open Sans"/>
              <a:ea typeface="Open Sans"/>
              <a:cs typeface="Open Sans"/>
              <a:sym typeface="Open Sans"/>
            </a:endParaRPr>
          </a:p>
        </p:txBody>
      </p:sp>
      <p:sp>
        <p:nvSpPr>
          <p:cNvPr id="343" name="Google Shape;343;p38"/>
          <p:cNvSpPr txBox="1"/>
          <p:nvPr/>
        </p:nvSpPr>
        <p:spPr>
          <a:xfrm>
            <a:off x="7382925" y="3824650"/>
            <a:ext cx="260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Open Sans"/>
                <a:ea typeface="Open Sans"/>
                <a:cs typeface="Open Sans"/>
                <a:sym typeface="Open Sans"/>
              </a:rPr>
              <a:t>B</a:t>
            </a:r>
            <a:endParaRPr b="1" sz="1800">
              <a:solidFill>
                <a:srgbClr val="FF0000"/>
              </a:solidFill>
              <a:latin typeface="Open Sans"/>
              <a:ea typeface="Open Sans"/>
              <a:cs typeface="Open Sans"/>
              <a:sym typeface="Open Sans"/>
            </a:endParaRPr>
          </a:p>
        </p:txBody>
      </p:sp>
      <p:sp>
        <p:nvSpPr>
          <p:cNvPr id="344" name="Google Shape;344;p38"/>
          <p:cNvSpPr txBox="1"/>
          <p:nvPr/>
        </p:nvSpPr>
        <p:spPr>
          <a:xfrm>
            <a:off x="8000350" y="3632900"/>
            <a:ext cx="260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Open Sans"/>
                <a:ea typeface="Open Sans"/>
                <a:cs typeface="Open Sans"/>
                <a:sym typeface="Open Sans"/>
              </a:rPr>
              <a:t>C</a:t>
            </a:r>
            <a:endParaRPr b="1" sz="1800">
              <a:solidFill>
                <a:srgbClr val="FF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8" name="Shape 348"/>
        <p:cNvGrpSpPr/>
        <p:nvPr/>
      </p:nvGrpSpPr>
      <p:grpSpPr>
        <a:xfrm>
          <a:off x="0" y="0"/>
          <a:ext cx="0" cy="0"/>
          <a:chOff x="0" y="0"/>
          <a:chExt cx="0" cy="0"/>
        </a:xfrm>
      </p:grpSpPr>
      <p:sp>
        <p:nvSpPr>
          <p:cNvPr id="349" name="Google Shape;349;p39"/>
          <p:cNvSpPr txBox="1"/>
          <p:nvPr>
            <p:ph type="title"/>
          </p:nvPr>
        </p:nvSpPr>
        <p:spPr>
          <a:xfrm>
            <a:off x="311700" y="231200"/>
            <a:ext cx="87096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B3A77D"/>
                </a:solidFill>
                <a:highlight>
                  <a:srgbClr val="FFFFFF"/>
                </a:highlight>
                <a:latin typeface="Helvetica Neue"/>
                <a:ea typeface="Helvetica Neue"/>
                <a:cs typeface="Helvetica Neue"/>
                <a:sym typeface="Helvetica Neue"/>
              </a:rPr>
              <a:t>Jefferson Lab Continuous Electron Beam Accelerator Facility (Jlab CEBAF)</a:t>
            </a:r>
            <a:endParaRPr sz="2400">
              <a:solidFill>
                <a:schemeClr val="lt2"/>
              </a:solidFill>
              <a:latin typeface="Helvetica Neue"/>
              <a:ea typeface="Helvetica Neue"/>
              <a:cs typeface="Helvetica Neue"/>
              <a:sym typeface="Helvetica Neue"/>
            </a:endParaRPr>
          </a:p>
        </p:txBody>
      </p:sp>
      <p:sp>
        <p:nvSpPr>
          <p:cNvPr id="350" name="Google Shape;350;p39"/>
          <p:cNvSpPr txBox="1"/>
          <p:nvPr>
            <p:ph idx="1" type="body"/>
          </p:nvPr>
        </p:nvSpPr>
        <p:spPr>
          <a:xfrm>
            <a:off x="311700" y="1005100"/>
            <a:ext cx="58362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1995-2012: </a:t>
            </a:r>
            <a:endParaRPr sz="1600">
              <a:solidFill>
                <a:srgbClr val="FF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Energies 0.4-6.0 GeV</a:t>
            </a:r>
            <a:endParaRPr sz="1600">
              <a:solidFill>
                <a:srgbClr val="00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200 μA, 85% polarization</a:t>
            </a:r>
            <a:endParaRPr sz="1600">
              <a:solidFill>
                <a:srgbClr val="00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Simultaneous beam delivery to 3 halls</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2</a:t>
            </a:r>
            <a:r>
              <a:rPr lang="en" sz="1600">
                <a:solidFill>
                  <a:srgbClr val="FF0000"/>
                </a:solidFill>
                <a:latin typeface="Helvetica Neue"/>
                <a:ea typeface="Helvetica Neue"/>
                <a:cs typeface="Helvetica Neue"/>
                <a:sym typeface="Helvetica Neue"/>
              </a:rPr>
              <a:t>016-: </a:t>
            </a:r>
            <a:endParaRPr sz="1600">
              <a:solidFill>
                <a:srgbClr val="FF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Energies 0.4-</a:t>
            </a:r>
            <a:r>
              <a:rPr lang="en" sz="1600">
                <a:solidFill>
                  <a:srgbClr val="FF0000"/>
                </a:solidFill>
                <a:latin typeface="Helvetica Neue"/>
                <a:ea typeface="Helvetica Neue"/>
                <a:cs typeface="Helvetica Neue"/>
                <a:sym typeface="Helvetica Neue"/>
              </a:rPr>
              <a:t>12.0</a:t>
            </a:r>
            <a:r>
              <a:rPr lang="en" sz="1600">
                <a:solidFill>
                  <a:srgbClr val="000000"/>
                </a:solidFill>
                <a:latin typeface="Helvetica Neue"/>
                <a:ea typeface="Helvetica Neue"/>
                <a:cs typeface="Helvetica Neue"/>
                <a:sym typeface="Helvetica Neue"/>
              </a:rPr>
              <a:t> GeV</a:t>
            </a:r>
            <a:endParaRPr sz="1600">
              <a:solidFill>
                <a:srgbClr val="00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150 </a:t>
            </a:r>
            <a:r>
              <a:rPr lang="en" sz="1600">
                <a:solidFill>
                  <a:srgbClr val="000000"/>
                </a:solidFill>
                <a:latin typeface="Helvetica Neue"/>
                <a:ea typeface="Helvetica Neue"/>
                <a:cs typeface="Helvetica Neue"/>
                <a:sym typeface="Helvetica Neue"/>
              </a:rPr>
              <a:t>μA, 85% polarization</a:t>
            </a:r>
            <a:endParaRPr sz="1600">
              <a:solidFill>
                <a:srgbClr val="00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Simultaneous beam delivery to </a:t>
            </a:r>
            <a:r>
              <a:rPr lang="en" sz="1600">
                <a:solidFill>
                  <a:srgbClr val="FF0000"/>
                </a:solidFill>
                <a:latin typeface="Helvetica Neue"/>
                <a:ea typeface="Helvetica Neue"/>
                <a:cs typeface="Helvetica Neue"/>
                <a:sym typeface="Helvetica Neue"/>
              </a:rPr>
              <a:t>4 halls</a:t>
            </a:r>
            <a:endParaRPr sz="1600">
              <a:solidFill>
                <a:srgbClr val="FF0000"/>
              </a:solidFill>
              <a:latin typeface="Helvetica Neue"/>
              <a:ea typeface="Helvetica Neue"/>
              <a:cs typeface="Helvetica Neue"/>
              <a:sym typeface="Helvetica Neue"/>
            </a:endParaRPr>
          </a:p>
        </p:txBody>
      </p:sp>
      <p:sp>
        <p:nvSpPr>
          <p:cNvPr id="351" name="Google Shape;35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2" name="Google Shape;352;p39"/>
          <p:cNvPicPr preferRelativeResize="0"/>
          <p:nvPr/>
        </p:nvPicPr>
        <p:blipFill>
          <a:blip r:embed="rId3">
            <a:alphaModFix/>
          </a:blip>
          <a:stretch>
            <a:fillRect/>
          </a:stretch>
        </p:blipFill>
        <p:spPr>
          <a:xfrm>
            <a:off x="4832525" y="683000"/>
            <a:ext cx="3910500" cy="4252925"/>
          </a:xfrm>
          <a:prstGeom prst="rect">
            <a:avLst/>
          </a:prstGeom>
          <a:noFill/>
          <a:ln>
            <a:noFill/>
          </a:ln>
        </p:spPr>
      </p:pic>
      <p:sp>
        <p:nvSpPr>
          <p:cNvPr id="353" name="Google Shape;353;p39"/>
          <p:cNvSpPr txBox="1"/>
          <p:nvPr/>
        </p:nvSpPr>
        <p:spPr>
          <a:xfrm>
            <a:off x="5748075" y="683000"/>
            <a:ext cx="260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Open Sans"/>
                <a:ea typeface="Open Sans"/>
                <a:cs typeface="Open Sans"/>
                <a:sym typeface="Open Sans"/>
              </a:rPr>
              <a:t>D</a:t>
            </a:r>
            <a:endParaRPr b="1" sz="1800">
              <a:solidFill>
                <a:srgbClr val="FF0000"/>
              </a:solidFill>
              <a:latin typeface="Open Sans"/>
              <a:ea typeface="Open Sans"/>
              <a:cs typeface="Open Sans"/>
              <a:sym typeface="Open Sans"/>
            </a:endParaRPr>
          </a:p>
        </p:txBody>
      </p:sp>
      <p:sp>
        <p:nvSpPr>
          <p:cNvPr id="354" name="Google Shape;354;p39"/>
          <p:cNvSpPr txBox="1"/>
          <p:nvPr/>
        </p:nvSpPr>
        <p:spPr>
          <a:xfrm>
            <a:off x="6765500" y="3632900"/>
            <a:ext cx="260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Open Sans"/>
                <a:ea typeface="Open Sans"/>
                <a:cs typeface="Open Sans"/>
                <a:sym typeface="Open Sans"/>
              </a:rPr>
              <a:t>A</a:t>
            </a:r>
            <a:endParaRPr b="1" sz="1800">
              <a:solidFill>
                <a:srgbClr val="FF0000"/>
              </a:solidFill>
              <a:latin typeface="Open Sans"/>
              <a:ea typeface="Open Sans"/>
              <a:cs typeface="Open Sans"/>
              <a:sym typeface="Open Sans"/>
            </a:endParaRPr>
          </a:p>
        </p:txBody>
      </p:sp>
      <p:sp>
        <p:nvSpPr>
          <p:cNvPr id="355" name="Google Shape;355;p39"/>
          <p:cNvSpPr txBox="1"/>
          <p:nvPr/>
        </p:nvSpPr>
        <p:spPr>
          <a:xfrm>
            <a:off x="7382925" y="3824650"/>
            <a:ext cx="260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Open Sans"/>
                <a:ea typeface="Open Sans"/>
                <a:cs typeface="Open Sans"/>
                <a:sym typeface="Open Sans"/>
              </a:rPr>
              <a:t>B</a:t>
            </a:r>
            <a:endParaRPr b="1" sz="1800">
              <a:solidFill>
                <a:srgbClr val="FF0000"/>
              </a:solidFill>
              <a:latin typeface="Open Sans"/>
              <a:ea typeface="Open Sans"/>
              <a:cs typeface="Open Sans"/>
              <a:sym typeface="Open Sans"/>
            </a:endParaRPr>
          </a:p>
        </p:txBody>
      </p:sp>
      <p:sp>
        <p:nvSpPr>
          <p:cNvPr id="356" name="Google Shape;356;p39"/>
          <p:cNvSpPr txBox="1"/>
          <p:nvPr/>
        </p:nvSpPr>
        <p:spPr>
          <a:xfrm>
            <a:off x="8000350" y="3632900"/>
            <a:ext cx="260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Open Sans"/>
                <a:ea typeface="Open Sans"/>
                <a:cs typeface="Open Sans"/>
                <a:sym typeface="Open Sans"/>
              </a:rPr>
              <a:t>C</a:t>
            </a:r>
            <a:endParaRPr b="1" sz="1800">
              <a:solidFill>
                <a:srgbClr val="FF0000"/>
              </a:solidFill>
              <a:latin typeface="Open Sans"/>
              <a:ea typeface="Open Sans"/>
              <a:cs typeface="Open Sans"/>
              <a:sym typeface="Open Sans"/>
            </a:endParaRPr>
          </a:p>
        </p:txBody>
      </p:sp>
      <p:pic>
        <p:nvPicPr>
          <p:cNvPr id="357" name="Google Shape;357;p39"/>
          <p:cNvPicPr preferRelativeResize="0"/>
          <p:nvPr/>
        </p:nvPicPr>
        <p:blipFill>
          <a:blip r:embed="rId4">
            <a:alphaModFix/>
          </a:blip>
          <a:stretch>
            <a:fillRect/>
          </a:stretch>
        </p:blipFill>
        <p:spPr>
          <a:xfrm>
            <a:off x="1073625" y="3356675"/>
            <a:ext cx="2253807" cy="1579250"/>
          </a:xfrm>
          <a:prstGeom prst="rect">
            <a:avLst/>
          </a:prstGeom>
          <a:noFill/>
          <a:ln>
            <a:noFill/>
          </a:ln>
        </p:spPr>
      </p:pic>
      <p:sp>
        <p:nvSpPr>
          <p:cNvPr id="358" name="Google Shape;358;p39"/>
          <p:cNvSpPr txBox="1"/>
          <p:nvPr/>
        </p:nvSpPr>
        <p:spPr>
          <a:xfrm>
            <a:off x="260425" y="3356675"/>
            <a:ext cx="9900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Open Sans"/>
                <a:ea typeface="Open Sans"/>
                <a:cs typeface="Open Sans"/>
                <a:sym typeface="Open Sans"/>
              </a:rPr>
              <a:t>Hall </a:t>
            </a:r>
            <a:r>
              <a:rPr b="1" lang="en" sz="1800">
                <a:solidFill>
                  <a:srgbClr val="FF0000"/>
                </a:solidFill>
                <a:latin typeface="Open Sans"/>
                <a:ea typeface="Open Sans"/>
                <a:cs typeface="Open Sans"/>
                <a:sym typeface="Open Sans"/>
              </a:rPr>
              <a:t>C</a:t>
            </a:r>
            <a:endParaRPr b="1" sz="1800">
              <a:solidFill>
                <a:srgbClr val="FF0000"/>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2" name="Shape 362"/>
        <p:cNvGrpSpPr/>
        <p:nvPr/>
      </p:nvGrpSpPr>
      <p:grpSpPr>
        <a:xfrm>
          <a:off x="0" y="0"/>
          <a:ext cx="0" cy="0"/>
          <a:chOff x="0" y="0"/>
          <a:chExt cx="0" cy="0"/>
        </a:xfrm>
      </p:grpSpPr>
      <p:sp>
        <p:nvSpPr>
          <p:cNvPr id="363" name="Google Shape;363;p40"/>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Exclusive K</a:t>
            </a:r>
            <a:r>
              <a:rPr baseline="30000" lang="en" sz="2400">
                <a:solidFill>
                  <a:schemeClr val="lt2"/>
                </a:solidFill>
                <a:latin typeface="Helvetica Neue"/>
                <a:ea typeface="Helvetica Neue"/>
                <a:cs typeface="Helvetica Neue"/>
                <a:sym typeface="Helvetica Neue"/>
              </a:rPr>
              <a:t>+</a:t>
            </a:r>
            <a:r>
              <a:rPr lang="en" sz="2400">
                <a:solidFill>
                  <a:schemeClr val="lt2"/>
                </a:solidFill>
                <a:latin typeface="Helvetica Neue"/>
                <a:ea typeface="Helvetica Neue"/>
                <a:cs typeface="Helvetica Neue"/>
                <a:sym typeface="Helvetica Neue"/>
              </a:rPr>
              <a:t> Electroproduction</a:t>
            </a:r>
            <a:endParaRPr sz="2400">
              <a:solidFill>
                <a:schemeClr val="lt2"/>
              </a:solidFill>
              <a:latin typeface="Helvetica Neue"/>
              <a:ea typeface="Helvetica Neue"/>
              <a:cs typeface="Helvetica Neue"/>
              <a:sym typeface="Helvetica Neue"/>
            </a:endParaRPr>
          </a:p>
        </p:txBody>
      </p:sp>
      <p:sp>
        <p:nvSpPr>
          <p:cNvPr id="364" name="Google Shape;364;p40"/>
          <p:cNvSpPr txBox="1"/>
          <p:nvPr>
            <p:ph idx="1" type="body"/>
          </p:nvPr>
        </p:nvSpPr>
        <p:spPr>
          <a:xfrm>
            <a:off x="311700" y="792025"/>
            <a:ext cx="4431900" cy="3650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p(e, e′K</a:t>
            </a:r>
            <a:r>
              <a:rPr baseline="30000" lang="en" sz="1600">
                <a:solidFill>
                  <a:srgbClr val="000000"/>
                </a:solidFill>
                <a:latin typeface="Helvetica Neue"/>
                <a:ea typeface="Helvetica Neue"/>
                <a:cs typeface="Helvetica Neue"/>
                <a:sym typeface="Helvetica Neue"/>
              </a:rPr>
              <a:t>+</a:t>
            </a:r>
            <a:r>
              <a:rPr lang="en" sz="1600">
                <a:solidFill>
                  <a:srgbClr val="000000"/>
                </a:solidFill>
                <a:latin typeface="Helvetica Neue"/>
                <a:ea typeface="Helvetica Neue"/>
                <a:cs typeface="Helvetica Neue"/>
                <a:sym typeface="Helvetica Neue"/>
              </a:rPr>
              <a:t>)Λ(Σ</a:t>
            </a:r>
            <a:r>
              <a:rPr baseline="30000" lang="en" sz="1600">
                <a:solidFill>
                  <a:srgbClr val="000000"/>
                </a:solidFill>
                <a:latin typeface="Helvetica Neue"/>
                <a:ea typeface="Helvetica Neue"/>
                <a:cs typeface="Helvetica Neue"/>
                <a:sym typeface="Helvetica Neue"/>
              </a:rPr>
              <a:t>0</a:t>
            </a:r>
            <a:r>
              <a:rPr lang="en" sz="1600">
                <a:solidFill>
                  <a:srgbClr val="000000"/>
                </a:solidFill>
                <a:latin typeface="Helvetica Neue"/>
                <a:ea typeface="Helvetica Neue"/>
                <a:cs typeface="Helvetica Neue"/>
                <a:sym typeface="Helvetica Neue"/>
              </a:rPr>
              <a:t>)</a:t>
            </a:r>
            <a:endParaRPr sz="1600">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Scattering Plane</a:t>
            </a:r>
            <a:endParaRPr sz="1600">
              <a:solidFill>
                <a:srgbClr val="000000"/>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Clr>
                <a:srgbClr val="000000"/>
              </a:buClr>
              <a:buSzPts val="1400"/>
              <a:buFont typeface="Helvetica Neue"/>
              <a:buChar char="○"/>
            </a:pPr>
            <a:r>
              <a:rPr lang="en">
                <a:solidFill>
                  <a:srgbClr val="FF0000"/>
                </a:solidFill>
                <a:latin typeface="Helvetica Neue"/>
                <a:ea typeface="Helvetica Neue"/>
                <a:cs typeface="Helvetica Neue"/>
                <a:sym typeface="Helvetica Neue"/>
              </a:rPr>
              <a:t>I</a:t>
            </a:r>
            <a:r>
              <a:rPr lang="en">
                <a:solidFill>
                  <a:srgbClr val="FF0000"/>
                </a:solidFill>
                <a:latin typeface="Helvetica Neue"/>
                <a:ea typeface="Helvetica Neue"/>
                <a:cs typeface="Helvetica Neue"/>
                <a:sym typeface="Helvetica Neue"/>
              </a:rPr>
              <a:t>ncident electron, k</a:t>
            </a:r>
            <a:endParaRPr>
              <a:solidFill>
                <a:srgbClr val="FF0000"/>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Clr>
                <a:srgbClr val="000000"/>
              </a:buClr>
              <a:buSzPts val="1400"/>
              <a:buFont typeface="Helvetica Neue"/>
              <a:buChar char="○"/>
            </a:pPr>
            <a:r>
              <a:rPr lang="en">
                <a:solidFill>
                  <a:srgbClr val="FF0000"/>
                </a:solidFill>
                <a:latin typeface="Helvetica Neue"/>
                <a:ea typeface="Helvetica Neue"/>
                <a:cs typeface="Helvetica Neue"/>
                <a:sym typeface="Helvetica Neue"/>
              </a:rPr>
              <a:t>Virtual photon, q</a:t>
            </a:r>
            <a:endParaRPr>
              <a:solidFill>
                <a:srgbClr val="FF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FF0000"/>
                </a:solidFill>
                <a:latin typeface="Helvetica Neue"/>
                <a:ea typeface="Helvetica Neue"/>
                <a:cs typeface="Helvetica Neue"/>
                <a:sym typeface="Helvetica Neue"/>
              </a:rPr>
              <a:t>Scattered </a:t>
            </a:r>
            <a:r>
              <a:rPr lang="en">
                <a:solidFill>
                  <a:srgbClr val="FF0000"/>
                </a:solidFill>
                <a:latin typeface="Helvetica Neue"/>
                <a:ea typeface="Helvetica Neue"/>
                <a:cs typeface="Helvetica Neue"/>
                <a:sym typeface="Helvetica Neue"/>
              </a:rPr>
              <a:t>electron, k’</a:t>
            </a:r>
            <a:endParaRPr>
              <a:solidFill>
                <a:srgbClr val="FF0000"/>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The incident electron scatters off  the proton at an angle </a:t>
            </a:r>
            <a:r>
              <a:rPr lang="en">
                <a:solidFill>
                  <a:srgbClr val="FF0000"/>
                </a:solidFill>
                <a:latin typeface="Helvetica Neue"/>
                <a:ea typeface="Helvetica Neue"/>
                <a:cs typeface="Helvetica Neue"/>
                <a:sym typeface="Helvetica Neue"/>
              </a:rPr>
              <a:t>θ</a:t>
            </a:r>
            <a:r>
              <a:rPr baseline="-25000" lang="en">
                <a:solidFill>
                  <a:srgbClr val="FF0000"/>
                </a:solidFill>
                <a:latin typeface="Helvetica Neue"/>
                <a:ea typeface="Helvetica Neue"/>
                <a:cs typeface="Helvetica Neue"/>
                <a:sym typeface="Helvetica Neue"/>
              </a:rPr>
              <a:t>e</a:t>
            </a:r>
            <a:r>
              <a:rPr lang="en">
                <a:solidFill>
                  <a:srgbClr val="000000"/>
                </a:solidFill>
                <a:latin typeface="Helvetica Neue"/>
                <a:ea typeface="Helvetica Neue"/>
                <a:cs typeface="Helvetica Neue"/>
                <a:sym typeface="Helvetica Neue"/>
              </a:rPr>
              <a:t>.</a:t>
            </a:r>
            <a:endParaRPr>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Reaction Plane</a:t>
            </a:r>
            <a:endParaRPr sz="1600">
              <a:solidFill>
                <a:srgbClr val="000000"/>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Clr>
                <a:srgbClr val="000000"/>
              </a:buClr>
              <a:buSzPts val="1400"/>
              <a:buFont typeface="Helvetica Neue"/>
              <a:buChar char="○"/>
            </a:pPr>
            <a:r>
              <a:rPr lang="en">
                <a:solidFill>
                  <a:srgbClr val="FF0000"/>
                </a:solidFill>
                <a:latin typeface="Helvetica Neue"/>
                <a:ea typeface="Helvetica Neue"/>
                <a:cs typeface="Helvetica Neue"/>
                <a:sym typeface="Helvetica Neue"/>
              </a:rPr>
              <a:t>Kaon, p</a:t>
            </a:r>
            <a:r>
              <a:rPr baseline="-25000" lang="en">
                <a:solidFill>
                  <a:srgbClr val="FF0000"/>
                </a:solidFill>
                <a:latin typeface="Helvetica Neue"/>
                <a:ea typeface="Helvetica Neue"/>
                <a:cs typeface="Helvetica Neue"/>
                <a:sym typeface="Helvetica Neue"/>
              </a:rPr>
              <a:t>K</a:t>
            </a:r>
            <a:endParaRPr>
              <a:solidFill>
                <a:srgbClr val="FF0000"/>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The kaon ejectile scatters at angle </a:t>
            </a:r>
            <a:r>
              <a:rPr lang="en">
                <a:solidFill>
                  <a:srgbClr val="FF0000"/>
                </a:solidFill>
                <a:latin typeface="Helvetica Neue"/>
                <a:ea typeface="Helvetica Neue"/>
                <a:cs typeface="Helvetica Neue"/>
                <a:sym typeface="Helvetica Neue"/>
              </a:rPr>
              <a:t>θ</a:t>
            </a:r>
            <a:r>
              <a:rPr baseline="-25000" lang="en">
                <a:solidFill>
                  <a:srgbClr val="FF0000"/>
                </a:solidFill>
                <a:latin typeface="Helvetica Neue"/>
                <a:ea typeface="Helvetica Neue"/>
                <a:cs typeface="Helvetica Neue"/>
                <a:sym typeface="Helvetica Neue"/>
              </a:rPr>
              <a:t>Kq</a:t>
            </a:r>
            <a:r>
              <a:rPr lang="en">
                <a:solidFill>
                  <a:srgbClr val="FF0000"/>
                </a:solidFill>
                <a:latin typeface="Helvetica Neue"/>
                <a:ea typeface="Helvetica Neue"/>
                <a:cs typeface="Helvetica Neue"/>
                <a:sym typeface="Helvetica Neue"/>
              </a:rPr>
              <a:t> </a:t>
            </a:r>
            <a:endParaRPr>
              <a:solidFill>
                <a:srgbClr val="000000"/>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a:t>
            </a:r>
            <a:r>
              <a:rPr lang="en">
                <a:solidFill>
                  <a:srgbClr val="000000"/>
                </a:solidFill>
                <a:latin typeface="Helvetica Neue"/>
                <a:ea typeface="Helvetica Neue"/>
                <a:cs typeface="Helvetica Neue"/>
                <a:sym typeface="Helvetica Neue"/>
              </a:rPr>
              <a:t>he remaining proton energy</a:t>
            </a:r>
            <a:r>
              <a:rPr lang="en">
                <a:solidFill>
                  <a:srgbClr val="000000"/>
                </a:solidFill>
                <a:latin typeface="Helvetica Neue"/>
                <a:ea typeface="Helvetica Neue"/>
                <a:cs typeface="Helvetica Neue"/>
                <a:sym typeface="Helvetica Neue"/>
              </a:rPr>
              <a:t> (now a hyperon), </a:t>
            </a:r>
            <a:r>
              <a:rPr lang="en">
                <a:solidFill>
                  <a:srgbClr val="FF0000"/>
                </a:solidFill>
                <a:latin typeface="Helvetica Neue"/>
                <a:ea typeface="Helvetica Neue"/>
                <a:cs typeface="Helvetica Neue"/>
                <a:sym typeface="Helvetica Neue"/>
              </a:rPr>
              <a:t>p</a:t>
            </a:r>
            <a:r>
              <a:rPr baseline="-25000" lang="en">
                <a:solidFill>
                  <a:srgbClr val="FF0000"/>
                </a:solidFill>
                <a:latin typeface="Helvetica Neue"/>
                <a:ea typeface="Helvetica Neue"/>
                <a:cs typeface="Helvetica Neue"/>
                <a:sym typeface="Helvetica Neue"/>
              </a:rPr>
              <a:t>Λ(Σ)</a:t>
            </a:r>
            <a:endParaRPr>
              <a:solidFill>
                <a:srgbClr val="FF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φ</a:t>
            </a:r>
            <a:r>
              <a:rPr baseline="-25000" lang="en" sz="1600">
                <a:solidFill>
                  <a:srgbClr val="FF0000"/>
                </a:solidFill>
                <a:latin typeface="Helvetica Neue"/>
                <a:ea typeface="Helvetica Neue"/>
                <a:cs typeface="Helvetica Neue"/>
                <a:sym typeface="Helvetica Neue"/>
              </a:rPr>
              <a:t>Kq</a:t>
            </a:r>
            <a:r>
              <a:rPr lang="en" sz="1600">
                <a:solidFill>
                  <a:srgbClr val="000000"/>
                </a:solidFill>
                <a:latin typeface="Helvetica Neue"/>
                <a:ea typeface="Helvetica Neue"/>
                <a:cs typeface="Helvetica Neue"/>
                <a:sym typeface="Helvetica Neue"/>
              </a:rPr>
              <a:t> is the azimuthal angle between the planes</a:t>
            </a:r>
            <a:endParaRPr sz="1600">
              <a:solidFill>
                <a:srgbClr val="000000"/>
              </a:solidFill>
              <a:latin typeface="Helvetica Neue"/>
              <a:ea typeface="Helvetica Neue"/>
              <a:cs typeface="Helvetica Neue"/>
              <a:sym typeface="Helvetica Neue"/>
            </a:endParaRPr>
          </a:p>
          <a:p>
            <a:pPr indent="0" lvl="0" marL="0" marR="0" rtl="0" algn="l">
              <a:lnSpc>
                <a:spcPct val="115000"/>
              </a:lnSpc>
              <a:spcBef>
                <a:spcPts val="1600"/>
              </a:spcBef>
              <a:spcAft>
                <a:spcPts val="1600"/>
              </a:spcAft>
              <a:buNone/>
            </a:pPr>
            <a:r>
              <a:t/>
            </a:r>
            <a:endParaRPr>
              <a:solidFill>
                <a:srgbClr val="000000"/>
              </a:solidFill>
              <a:latin typeface="Helvetica Neue"/>
              <a:ea typeface="Helvetica Neue"/>
              <a:cs typeface="Helvetica Neue"/>
              <a:sym typeface="Helvetica Neue"/>
            </a:endParaRPr>
          </a:p>
        </p:txBody>
      </p:sp>
      <p:pic>
        <p:nvPicPr>
          <p:cNvPr id="365" name="Google Shape;365;p40"/>
          <p:cNvPicPr preferRelativeResize="0"/>
          <p:nvPr/>
        </p:nvPicPr>
        <p:blipFill>
          <a:blip r:embed="rId3">
            <a:alphaModFix/>
          </a:blip>
          <a:stretch>
            <a:fillRect/>
          </a:stretch>
        </p:blipFill>
        <p:spPr>
          <a:xfrm>
            <a:off x="4469451" y="1264796"/>
            <a:ext cx="4362900" cy="2235230"/>
          </a:xfrm>
          <a:prstGeom prst="rect">
            <a:avLst/>
          </a:prstGeom>
          <a:noFill/>
          <a:ln>
            <a:noFill/>
          </a:ln>
        </p:spPr>
      </p:pic>
      <p:sp>
        <p:nvSpPr>
          <p:cNvPr id="366" name="Google Shape;366;p40"/>
          <p:cNvSpPr txBox="1"/>
          <p:nvPr/>
        </p:nvSpPr>
        <p:spPr>
          <a:xfrm>
            <a:off x="4383200" y="3735100"/>
            <a:ext cx="4362900" cy="798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Helvetica Neue"/>
              <a:buChar char="●"/>
            </a:pPr>
            <a:r>
              <a:rPr lang="en" sz="1600">
                <a:latin typeface="Helvetica Neue"/>
                <a:ea typeface="Helvetica Neue"/>
                <a:cs typeface="Helvetica Neue"/>
                <a:sym typeface="Helvetica Neue"/>
              </a:rPr>
              <a:t>The exclusive products are the </a:t>
            </a:r>
            <a:r>
              <a:rPr lang="en" sz="1600">
                <a:solidFill>
                  <a:srgbClr val="FF0000"/>
                </a:solidFill>
                <a:latin typeface="Helvetica Neue"/>
                <a:ea typeface="Helvetica Neue"/>
                <a:cs typeface="Helvetica Neue"/>
                <a:sym typeface="Helvetica Neue"/>
              </a:rPr>
              <a:t>scattered electron</a:t>
            </a:r>
            <a:r>
              <a:rPr lang="en" sz="1600">
                <a:latin typeface="Helvetica Neue"/>
                <a:ea typeface="Helvetica Neue"/>
                <a:cs typeface="Helvetica Neue"/>
                <a:sym typeface="Helvetica Neue"/>
              </a:rPr>
              <a:t> and </a:t>
            </a:r>
            <a:r>
              <a:rPr lang="en" sz="1600">
                <a:solidFill>
                  <a:srgbClr val="FF0000"/>
                </a:solidFill>
                <a:latin typeface="Helvetica Neue"/>
                <a:ea typeface="Helvetica Neue"/>
                <a:cs typeface="Helvetica Neue"/>
                <a:sym typeface="Helvetica Neue"/>
              </a:rPr>
              <a:t>Kaon</a:t>
            </a:r>
            <a:r>
              <a:rPr lang="en" sz="1600">
                <a:latin typeface="Helvetica Neue"/>
                <a:ea typeface="Helvetica Neue"/>
                <a:cs typeface="Helvetica Neue"/>
                <a:sym typeface="Helvetica Neue"/>
              </a:rPr>
              <a:t>, while the </a:t>
            </a:r>
            <a:r>
              <a:rPr lang="en" sz="1600">
                <a:solidFill>
                  <a:srgbClr val="FF0000"/>
                </a:solidFill>
                <a:latin typeface="Helvetica Neue"/>
                <a:ea typeface="Helvetica Neue"/>
                <a:cs typeface="Helvetica Neue"/>
                <a:sym typeface="Helvetica Neue"/>
              </a:rPr>
              <a:t>missing hyperon mass</a:t>
            </a:r>
            <a:r>
              <a:rPr lang="en" sz="1600">
                <a:latin typeface="Helvetica Neue"/>
                <a:ea typeface="Helvetica Neue"/>
                <a:cs typeface="Helvetica Neue"/>
                <a:sym typeface="Helvetica Neue"/>
              </a:rPr>
              <a:t> is calculated explicitly</a:t>
            </a:r>
            <a:endParaRPr sz="1600">
              <a:latin typeface="Helvetica Neue"/>
              <a:ea typeface="Helvetica Neue"/>
              <a:cs typeface="Helvetica Neue"/>
              <a:sym typeface="Helvetica Neue"/>
            </a:endParaRPr>
          </a:p>
        </p:txBody>
      </p:sp>
      <p:sp>
        <p:nvSpPr>
          <p:cNvPr id="367" name="Google Shape;36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8" name="Google Shape;368;p40"/>
          <p:cNvPicPr preferRelativeResize="0"/>
          <p:nvPr/>
        </p:nvPicPr>
        <p:blipFill>
          <a:blip r:embed="rId4">
            <a:alphaModFix/>
          </a:blip>
          <a:stretch>
            <a:fillRect/>
          </a:stretch>
        </p:blipFill>
        <p:spPr>
          <a:xfrm>
            <a:off x="5413725" y="89550"/>
            <a:ext cx="2028124" cy="1357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2" name="Shape 372"/>
        <p:cNvGrpSpPr/>
        <p:nvPr/>
      </p:nvGrpSpPr>
      <p:grpSpPr>
        <a:xfrm>
          <a:off x="0" y="0"/>
          <a:ext cx="0" cy="0"/>
          <a:chOff x="0" y="0"/>
          <a:chExt cx="0" cy="0"/>
        </a:xfrm>
      </p:grpSpPr>
      <p:sp>
        <p:nvSpPr>
          <p:cNvPr id="373" name="Google Shape;373;p41"/>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L/T Separation Basics</a:t>
            </a:r>
            <a:endParaRPr sz="2400">
              <a:solidFill>
                <a:schemeClr val="lt2"/>
              </a:solidFill>
              <a:latin typeface="Helvetica Neue"/>
              <a:ea typeface="Helvetica Neue"/>
              <a:cs typeface="Helvetica Neue"/>
              <a:sym typeface="Helvetica Neue"/>
            </a:endParaRPr>
          </a:p>
        </p:txBody>
      </p:sp>
      <p:sp>
        <p:nvSpPr>
          <p:cNvPr id="374" name="Google Shape;374;p41"/>
          <p:cNvSpPr txBox="1"/>
          <p:nvPr/>
        </p:nvSpPr>
        <p:spPr>
          <a:xfrm>
            <a:off x="3679500" y="1246800"/>
            <a:ext cx="5464500" cy="3402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σ</a:t>
            </a:r>
            <a:r>
              <a:rPr baseline="-25000" lang="en" sz="1600">
                <a:latin typeface="Helvetica Neue"/>
                <a:ea typeface="Helvetica Neue"/>
                <a:cs typeface="Helvetica Neue"/>
                <a:sym typeface="Helvetica Neue"/>
              </a:rPr>
              <a:t>L</a:t>
            </a:r>
            <a:r>
              <a:rPr lang="en" sz="1600">
                <a:latin typeface="Helvetica Neue"/>
                <a:ea typeface="Helvetica Neue"/>
                <a:cs typeface="Helvetica Neue"/>
                <a:sym typeface="Helvetica Neue"/>
              </a:rPr>
              <a:t> </a:t>
            </a:r>
            <a:r>
              <a:rPr lang="en" sz="1600">
                <a:latin typeface="Helvetica Neue"/>
                <a:ea typeface="Helvetica Neue"/>
                <a:cs typeface="Helvetica Neue"/>
                <a:sym typeface="Helvetica Neue"/>
              </a:rPr>
              <a:t>is isolated using the </a:t>
            </a:r>
            <a:r>
              <a:rPr lang="en" sz="1600">
                <a:solidFill>
                  <a:srgbClr val="FF0000"/>
                </a:solidFill>
                <a:latin typeface="Helvetica Neue"/>
                <a:ea typeface="Helvetica Neue"/>
                <a:cs typeface="Helvetica Neue"/>
                <a:sym typeface="Helvetica Neue"/>
              </a:rPr>
              <a:t>Rosenbluth separation  technique</a:t>
            </a:r>
            <a:endParaRPr sz="1600">
              <a:latin typeface="Helvetica Neue"/>
              <a:ea typeface="Helvetica Neue"/>
              <a:cs typeface="Helvetica Neue"/>
              <a:sym typeface="Helvetica Neue"/>
            </a:endParaRPr>
          </a:p>
          <a:p>
            <a:pPr indent="-330200" lvl="0" marL="457200" rtl="0" algn="l">
              <a:spcBef>
                <a:spcPts val="1000"/>
              </a:spcBef>
              <a:spcAft>
                <a:spcPts val="0"/>
              </a:spcAft>
              <a:buSzPts val="1600"/>
              <a:buFont typeface="Helvetica Neue"/>
              <a:buChar char="●"/>
            </a:pPr>
            <a:r>
              <a:rPr lang="en" sz="1600">
                <a:latin typeface="Helvetica Neue"/>
                <a:ea typeface="Helvetica Neue"/>
                <a:cs typeface="Helvetica Neue"/>
                <a:sym typeface="Helvetica Neue"/>
              </a:rPr>
              <a:t>Measure the cross section at two beam energies and fixed W, Q</a:t>
            </a:r>
            <a:r>
              <a:rPr baseline="30000" lang="en" sz="1600">
                <a:latin typeface="Helvetica Neue"/>
                <a:ea typeface="Helvetica Neue"/>
                <a:cs typeface="Helvetica Neue"/>
                <a:sym typeface="Helvetica Neue"/>
              </a:rPr>
              <a:t>2</a:t>
            </a:r>
            <a:r>
              <a:rPr lang="en" sz="1600">
                <a:latin typeface="Helvetica Neue"/>
                <a:ea typeface="Helvetica Neue"/>
                <a:cs typeface="Helvetica Neue"/>
                <a:sym typeface="Helvetica Neue"/>
              </a:rPr>
              <a:t>, -t</a:t>
            </a:r>
            <a:endParaRPr sz="16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A high and low </a:t>
            </a:r>
            <a:r>
              <a:rPr lang="en">
                <a:latin typeface="Helvetica Neue"/>
                <a:ea typeface="Helvetica Neue"/>
                <a:cs typeface="Helvetica Neue"/>
                <a:sym typeface="Helvetica Neue"/>
              </a:rPr>
              <a:t>ε value</a:t>
            </a:r>
            <a:endParaRPr>
              <a:latin typeface="Helvetica Neue"/>
              <a:ea typeface="Helvetica Neue"/>
              <a:cs typeface="Helvetica Neue"/>
              <a:sym typeface="Helvetica Neue"/>
            </a:endParaRPr>
          </a:p>
          <a:p>
            <a:pPr indent="-317500" lvl="0" marL="457200" rtl="0" algn="l">
              <a:spcBef>
                <a:spcPts val="1000"/>
              </a:spcBef>
              <a:spcAft>
                <a:spcPts val="0"/>
              </a:spcAft>
              <a:buSzPts val="1400"/>
              <a:buFont typeface="Helvetica Neue"/>
              <a:buChar char="●"/>
            </a:pPr>
            <a:r>
              <a:rPr lang="en">
                <a:solidFill>
                  <a:srgbClr val="FF0000"/>
                </a:solidFill>
                <a:latin typeface="Helvetica Neue"/>
                <a:ea typeface="Helvetica Neue"/>
                <a:cs typeface="Helvetica Neue"/>
                <a:sym typeface="Helvetica Neue"/>
              </a:rPr>
              <a:t>Full azimuthal coverage</a:t>
            </a:r>
            <a:r>
              <a:rPr lang="en">
                <a:latin typeface="Helvetica Neue"/>
                <a:ea typeface="Helvetica Neue"/>
                <a:cs typeface="Helvetica Neue"/>
                <a:sym typeface="Helvetica Neue"/>
              </a:rPr>
              <a:t>, </a:t>
            </a:r>
            <a:r>
              <a:rPr lang="en" sz="1600">
                <a:latin typeface="Helvetica Neue"/>
                <a:ea typeface="Helvetica Neue"/>
                <a:cs typeface="Helvetica Neue"/>
                <a:sym typeface="Helvetica Neue"/>
              </a:rPr>
              <a:t>φ, will eliminate the interference terms</a:t>
            </a:r>
            <a:endParaRPr>
              <a:latin typeface="Helvetica Neue"/>
              <a:ea typeface="Helvetica Neue"/>
              <a:cs typeface="Helvetica Neue"/>
              <a:sym typeface="Helvetica Neue"/>
            </a:endParaRPr>
          </a:p>
          <a:p>
            <a:pPr indent="-330200" lvl="0" marL="457200" rtl="0" algn="l">
              <a:spcBef>
                <a:spcPts val="1000"/>
              </a:spcBef>
              <a:spcAft>
                <a:spcPts val="0"/>
              </a:spcAft>
              <a:buSzPts val="1600"/>
              <a:buFont typeface="Helvetica Neue"/>
              <a:buChar char="●"/>
            </a:pPr>
            <a:r>
              <a:rPr lang="en" sz="1600">
                <a:latin typeface="Helvetica Neue"/>
                <a:ea typeface="Helvetica Neue"/>
                <a:cs typeface="Helvetica Neue"/>
                <a:sym typeface="Helvetica Neue"/>
              </a:rPr>
              <a:t>Simultaneous fit using measured azimuthal angle (</a:t>
            </a:r>
            <a:r>
              <a:rPr lang="en" sz="1600">
                <a:latin typeface="Helvetica Neue"/>
                <a:ea typeface="Helvetica Neue"/>
                <a:cs typeface="Helvetica Neue"/>
                <a:sym typeface="Helvetica Neue"/>
              </a:rPr>
              <a:t>φ</a:t>
            </a:r>
            <a:r>
              <a:rPr lang="en" sz="1600">
                <a:latin typeface="Helvetica Neue"/>
                <a:ea typeface="Helvetica Neue"/>
                <a:cs typeface="Helvetica Neue"/>
                <a:sym typeface="Helvetica Neue"/>
              </a:rPr>
              <a:t>) allows for extracting L, T, LT, and TT</a:t>
            </a:r>
            <a:endParaRPr sz="1600">
              <a:latin typeface="Helvetica Neue"/>
              <a:ea typeface="Helvetica Neue"/>
              <a:cs typeface="Helvetica Neue"/>
              <a:sym typeface="Helvetica Neue"/>
            </a:endParaRPr>
          </a:p>
          <a:p>
            <a:pPr indent="-330200" lvl="1" marL="914400" rtl="0" algn="l">
              <a:spcBef>
                <a:spcPts val="0"/>
              </a:spcBef>
              <a:spcAft>
                <a:spcPts val="0"/>
              </a:spcAft>
              <a:buSzPts val="1600"/>
              <a:buFont typeface="Helvetica Neue"/>
              <a:buChar char="○"/>
            </a:pPr>
            <a:r>
              <a:rPr lang="en" sz="1600">
                <a:latin typeface="Helvetica Neue"/>
                <a:ea typeface="Helvetica Neue"/>
                <a:cs typeface="Helvetica Neue"/>
                <a:sym typeface="Helvetica Neue"/>
              </a:rPr>
              <a:t>σ</a:t>
            </a:r>
            <a:r>
              <a:rPr baseline="-25000" lang="en" sz="1600">
                <a:latin typeface="Helvetica Neue"/>
                <a:ea typeface="Helvetica Neue"/>
                <a:cs typeface="Helvetica Neue"/>
                <a:sym typeface="Helvetica Neue"/>
              </a:rPr>
              <a:t>L</a:t>
            </a:r>
            <a:r>
              <a:rPr lang="en" sz="1600">
                <a:latin typeface="Helvetica Neue"/>
                <a:ea typeface="Helvetica Neue"/>
                <a:cs typeface="Helvetica Neue"/>
                <a:sym typeface="Helvetica Neue"/>
              </a:rPr>
              <a:t> -&gt; </a:t>
            </a:r>
            <a:r>
              <a:rPr lang="en" sz="1600">
                <a:solidFill>
                  <a:srgbClr val="FF0000"/>
                </a:solidFill>
                <a:latin typeface="Helvetica Neue"/>
                <a:ea typeface="Helvetica Neue"/>
                <a:cs typeface="Helvetica Neue"/>
                <a:sym typeface="Helvetica Neue"/>
              </a:rPr>
              <a:t>slope</a:t>
            </a:r>
            <a:endParaRPr sz="1600">
              <a:latin typeface="Helvetica Neue"/>
              <a:ea typeface="Helvetica Neue"/>
              <a:cs typeface="Helvetica Neue"/>
              <a:sym typeface="Helvetica Neue"/>
            </a:endParaRPr>
          </a:p>
          <a:p>
            <a:pPr indent="-330200" lvl="1" marL="914400" rtl="0" algn="l">
              <a:spcBef>
                <a:spcPts val="0"/>
              </a:spcBef>
              <a:spcAft>
                <a:spcPts val="0"/>
              </a:spcAft>
              <a:buSzPts val="1600"/>
              <a:buFont typeface="Helvetica Neue"/>
              <a:buChar char="○"/>
            </a:pPr>
            <a:r>
              <a:rPr lang="en" sz="1600">
                <a:latin typeface="Helvetica Neue"/>
                <a:ea typeface="Helvetica Neue"/>
                <a:cs typeface="Helvetica Neue"/>
                <a:sym typeface="Helvetica Neue"/>
              </a:rPr>
              <a:t>σ</a:t>
            </a:r>
            <a:r>
              <a:rPr baseline="-25000" lang="en" sz="1600">
                <a:latin typeface="Helvetica Neue"/>
                <a:ea typeface="Helvetica Neue"/>
                <a:cs typeface="Helvetica Neue"/>
                <a:sym typeface="Helvetica Neue"/>
              </a:rPr>
              <a:t>T</a:t>
            </a:r>
            <a:r>
              <a:rPr lang="en" sz="1600">
                <a:latin typeface="Helvetica Neue"/>
                <a:ea typeface="Helvetica Neue"/>
                <a:cs typeface="Helvetica Neue"/>
                <a:sym typeface="Helvetica Neue"/>
              </a:rPr>
              <a:t> -&gt; </a:t>
            </a:r>
            <a:r>
              <a:rPr lang="en" sz="1600">
                <a:solidFill>
                  <a:srgbClr val="FF0000"/>
                </a:solidFill>
                <a:latin typeface="Helvetica Neue"/>
                <a:ea typeface="Helvetica Neue"/>
                <a:cs typeface="Helvetica Neue"/>
                <a:sym typeface="Helvetica Neue"/>
              </a:rPr>
              <a:t>y-intercept</a:t>
            </a:r>
            <a:endParaRPr sz="1600">
              <a:solidFill>
                <a:srgbClr val="FF0000"/>
              </a:solidFill>
              <a:latin typeface="Helvetica Neue"/>
              <a:ea typeface="Helvetica Neue"/>
              <a:cs typeface="Helvetica Neue"/>
              <a:sym typeface="Helvetica Neue"/>
            </a:endParaRPr>
          </a:p>
        </p:txBody>
      </p:sp>
      <p:sp>
        <p:nvSpPr>
          <p:cNvPr id="375" name="Google Shape;37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41"/>
          <p:cNvSpPr/>
          <p:nvPr/>
        </p:nvSpPr>
        <p:spPr>
          <a:xfrm>
            <a:off x="2624387" y="1249524"/>
            <a:ext cx="264900" cy="1989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txBox="1"/>
          <p:nvPr/>
        </p:nvSpPr>
        <p:spPr>
          <a:xfrm>
            <a:off x="1450425" y="1415950"/>
            <a:ext cx="1974600" cy="39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latin typeface="Helvetica Neue"/>
                <a:ea typeface="Helvetica Neue"/>
                <a:cs typeface="Helvetica Neue"/>
                <a:sym typeface="Helvetica Neue"/>
              </a:rPr>
              <a:t>σ</a:t>
            </a:r>
            <a:r>
              <a:rPr baseline="-25000" lang="en" sz="1200">
                <a:latin typeface="Helvetica Neue"/>
                <a:ea typeface="Helvetica Neue"/>
                <a:cs typeface="Helvetica Neue"/>
                <a:sym typeface="Helvetica Neue"/>
              </a:rPr>
              <a:t>L</a:t>
            </a:r>
            <a:r>
              <a:rPr lang="en" sz="1200">
                <a:latin typeface="Helvetica Neue"/>
                <a:ea typeface="Helvetica Neue"/>
                <a:cs typeface="Helvetica Neue"/>
                <a:sym typeface="Helvetica Neue"/>
              </a:rPr>
              <a:t> will give us F</a:t>
            </a:r>
            <a:r>
              <a:rPr baseline="30000" lang="en" sz="1200">
                <a:latin typeface="Helvetica Neue"/>
                <a:ea typeface="Helvetica Neue"/>
                <a:cs typeface="Helvetica Neue"/>
                <a:sym typeface="Helvetica Neue"/>
              </a:rPr>
              <a:t>2</a:t>
            </a:r>
            <a:r>
              <a:rPr baseline="-25000" lang="en" sz="1200">
                <a:latin typeface="Helvetica Neue"/>
                <a:ea typeface="Helvetica Neue"/>
                <a:cs typeface="Helvetica Neue"/>
                <a:sym typeface="Helvetica Neue"/>
              </a:rPr>
              <a:t>K+</a:t>
            </a:r>
            <a:endParaRPr baseline="-25000" sz="1200">
              <a:latin typeface="Helvetica Neue"/>
              <a:ea typeface="Helvetica Neue"/>
              <a:cs typeface="Helvetica Neue"/>
              <a:sym typeface="Helvetica Neue"/>
            </a:endParaRPr>
          </a:p>
        </p:txBody>
      </p:sp>
      <p:sp>
        <p:nvSpPr>
          <p:cNvPr id="378" name="Google Shape;378;p41"/>
          <p:cNvSpPr txBox="1"/>
          <p:nvPr/>
        </p:nvSpPr>
        <p:spPr>
          <a:xfrm>
            <a:off x="-146250" y="4377650"/>
            <a:ext cx="4864500" cy="2976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i="1" lang="en" sz="1000">
                <a:latin typeface="Helvetica Neue"/>
                <a:ea typeface="Helvetica Neue"/>
                <a:cs typeface="Helvetica Neue"/>
                <a:sym typeface="Helvetica Neue"/>
              </a:rPr>
              <a:t>T. Horn et al., PhysRevC </a:t>
            </a:r>
            <a:r>
              <a:rPr b="1" i="1" lang="en" sz="1000">
                <a:latin typeface="Helvetica Neue"/>
                <a:ea typeface="Helvetica Neue"/>
                <a:cs typeface="Helvetica Neue"/>
                <a:sym typeface="Helvetica Neue"/>
              </a:rPr>
              <a:t>97</a:t>
            </a:r>
            <a:r>
              <a:rPr i="1" lang="en" sz="1000">
                <a:latin typeface="Helvetica Neue"/>
                <a:ea typeface="Helvetica Neue"/>
                <a:cs typeface="Helvetica Neue"/>
                <a:sym typeface="Helvetica Neue"/>
              </a:rPr>
              <a:t>(2006)192001</a:t>
            </a:r>
            <a:endParaRPr sz="1000">
              <a:latin typeface="Open Sans"/>
              <a:ea typeface="Open Sans"/>
              <a:cs typeface="Open Sans"/>
              <a:sym typeface="Open Sans"/>
            </a:endParaRPr>
          </a:p>
        </p:txBody>
      </p:sp>
      <p:pic>
        <p:nvPicPr>
          <p:cNvPr id="379" name="Google Shape;379;p41"/>
          <p:cNvPicPr preferRelativeResize="0"/>
          <p:nvPr/>
        </p:nvPicPr>
        <p:blipFill rotWithShape="1">
          <a:blip r:embed="rId3">
            <a:alphaModFix/>
          </a:blip>
          <a:srcRect b="0" l="0" r="0" t="0"/>
          <a:stretch/>
        </p:blipFill>
        <p:spPr>
          <a:xfrm>
            <a:off x="1220163" y="646700"/>
            <a:ext cx="6703672" cy="672850"/>
          </a:xfrm>
          <a:prstGeom prst="rect">
            <a:avLst/>
          </a:prstGeom>
          <a:noFill/>
          <a:ln>
            <a:noFill/>
          </a:ln>
        </p:spPr>
      </p:pic>
      <p:pic>
        <p:nvPicPr>
          <p:cNvPr id="380" name="Google Shape;380;p41"/>
          <p:cNvPicPr preferRelativeResize="0"/>
          <p:nvPr/>
        </p:nvPicPr>
        <p:blipFill>
          <a:blip r:embed="rId4">
            <a:alphaModFix/>
          </a:blip>
          <a:stretch>
            <a:fillRect/>
          </a:stretch>
        </p:blipFill>
        <p:spPr>
          <a:xfrm>
            <a:off x="255375" y="1961950"/>
            <a:ext cx="2591965" cy="2263301"/>
          </a:xfrm>
          <a:prstGeom prst="rect">
            <a:avLst/>
          </a:prstGeom>
          <a:noFill/>
          <a:ln>
            <a:noFill/>
          </a:ln>
        </p:spPr>
      </p:pic>
      <p:pic>
        <p:nvPicPr>
          <p:cNvPr id="381" name="Google Shape;381;p41"/>
          <p:cNvPicPr preferRelativeResize="0"/>
          <p:nvPr/>
        </p:nvPicPr>
        <p:blipFill rotWithShape="1">
          <a:blip r:embed="rId3">
            <a:alphaModFix/>
          </a:blip>
          <a:srcRect b="0" l="0" r="61997" t="0"/>
          <a:stretch/>
        </p:blipFill>
        <p:spPr>
          <a:xfrm>
            <a:off x="6366474" y="4077000"/>
            <a:ext cx="2168383" cy="57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 name="Shape 87"/>
        <p:cNvGrpSpPr/>
        <p:nvPr/>
      </p:nvGrpSpPr>
      <p:grpSpPr>
        <a:xfrm>
          <a:off x="0" y="0"/>
          <a:ext cx="0" cy="0"/>
          <a:chOff x="0" y="0"/>
          <a:chExt cx="0" cy="0"/>
        </a:xfrm>
      </p:grpSpPr>
      <p:sp>
        <p:nvSpPr>
          <p:cNvPr id="88" name="Google Shape;88;p15"/>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Four </a:t>
            </a:r>
            <a:r>
              <a:rPr lang="en" sz="2400">
                <a:solidFill>
                  <a:schemeClr val="lt2"/>
                </a:solidFill>
                <a:latin typeface="Helvetica Neue"/>
                <a:ea typeface="Helvetica Neue"/>
                <a:cs typeface="Helvetica Neue"/>
                <a:sym typeface="Helvetica Neue"/>
              </a:rPr>
              <a:t>F</a:t>
            </a:r>
            <a:r>
              <a:rPr lang="en" sz="2400">
                <a:solidFill>
                  <a:schemeClr val="lt2"/>
                </a:solidFill>
                <a:latin typeface="Helvetica Neue"/>
                <a:ea typeface="Helvetica Neue"/>
                <a:cs typeface="Helvetica Neue"/>
                <a:sym typeface="Helvetica Neue"/>
              </a:rPr>
              <a:t>undamental </a:t>
            </a:r>
            <a:r>
              <a:rPr lang="en" sz="2400">
                <a:solidFill>
                  <a:schemeClr val="lt2"/>
                </a:solidFill>
                <a:latin typeface="Helvetica Neue"/>
                <a:ea typeface="Helvetica Neue"/>
                <a:cs typeface="Helvetica Neue"/>
                <a:sym typeface="Helvetica Neue"/>
              </a:rPr>
              <a:t>F</a:t>
            </a:r>
            <a:r>
              <a:rPr lang="en" sz="2400">
                <a:solidFill>
                  <a:schemeClr val="lt2"/>
                </a:solidFill>
                <a:latin typeface="Helvetica Neue"/>
                <a:ea typeface="Helvetica Neue"/>
                <a:cs typeface="Helvetica Neue"/>
                <a:sym typeface="Helvetica Neue"/>
              </a:rPr>
              <a:t>orces</a:t>
            </a:r>
            <a:endParaRPr sz="2400">
              <a:solidFill>
                <a:schemeClr val="lt2"/>
              </a:solidFill>
              <a:latin typeface="Helvetica Neue"/>
              <a:ea typeface="Helvetica Neue"/>
              <a:cs typeface="Helvetica Neue"/>
              <a:sym typeface="Helvetica Neue"/>
            </a:endParaRPr>
          </a:p>
        </p:txBody>
      </p:sp>
      <p:sp>
        <p:nvSpPr>
          <p:cNvPr id="89" name="Google Shape;89;p15"/>
          <p:cNvSpPr txBox="1"/>
          <p:nvPr>
            <p:ph idx="1" type="body"/>
          </p:nvPr>
        </p:nvSpPr>
        <p:spPr>
          <a:xfrm>
            <a:off x="311700" y="803900"/>
            <a:ext cx="8263800" cy="3416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Gravity, general relativity</a:t>
            </a:r>
            <a:endParaRPr sz="1600">
              <a:solidFill>
                <a:srgbClr val="000000"/>
              </a:solidFill>
              <a:latin typeface="Helvetica Neue"/>
              <a:ea typeface="Helvetica Neue"/>
              <a:cs typeface="Helvetica Neue"/>
              <a:sym typeface="Helvetica Neue"/>
            </a:endParaRPr>
          </a:p>
          <a:p>
            <a:pPr indent="0" lvl="0" marL="0" marR="0" rtl="0" algn="l">
              <a:lnSpc>
                <a:spcPct val="115000"/>
              </a:lnSpc>
              <a:spcBef>
                <a:spcPts val="1600"/>
              </a:spcBef>
              <a:spcAft>
                <a:spcPts val="0"/>
              </a:spcAft>
              <a:buNone/>
            </a:pPr>
            <a:r>
              <a:t/>
            </a:r>
            <a:endParaRPr>
              <a:solidFill>
                <a:srgbClr val="000000"/>
              </a:solidFill>
              <a:latin typeface="Helvetica Neue"/>
              <a:ea typeface="Helvetica Neue"/>
              <a:cs typeface="Helvetica Neue"/>
              <a:sym typeface="Helvetica Neue"/>
            </a:endParaRPr>
          </a:p>
          <a:p>
            <a:pPr indent="-330200" lvl="0" marL="457200" marR="0" rtl="0" algn="l">
              <a:lnSpc>
                <a:spcPct val="115000"/>
              </a:lnSpc>
              <a:spcBef>
                <a:spcPts val="16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Electromagnetism, quantum electrodynamics (QED)</a:t>
            </a:r>
            <a:endParaRPr sz="1600">
              <a:solidFill>
                <a:srgbClr val="000000"/>
              </a:solidFill>
              <a:latin typeface="Helvetica Neue"/>
              <a:ea typeface="Helvetica Neue"/>
              <a:cs typeface="Helvetica Neue"/>
              <a:sym typeface="Helvetica Neue"/>
            </a:endParaRPr>
          </a:p>
          <a:p>
            <a:pPr indent="0" lvl="0" marL="0" marR="0" rtl="0" algn="l">
              <a:lnSpc>
                <a:spcPct val="115000"/>
              </a:lnSpc>
              <a:spcBef>
                <a:spcPts val="1600"/>
              </a:spcBef>
              <a:spcAft>
                <a:spcPts val="0"/>
              </a:spcAft>
              <a:buNone/>
            </a:pPr>
            <a:r>
              <a:t/>
            </a:r>
            <a:endParaRPr>
              <a:solidFill>
                <a:srgbClr val="000000"/>
              </a:solidFill>
              <a:latin typeface="Helvetica Neue"/>
              <a:ea typeface="Helvetica Neue"/>
              <a:cs typeface="Helvetica Neue"/>
              <a:sym typeface="Helvetica Neue"/>
            </a:endParaRPr>
          </a:p>
          <a:p>
            <a:pPr indent="-330200" lvl="0" marL="457200" marR="0" rtl="0" algn="l">
              <a:lnSpc>
                <a:spcPct val="115000"/>
              </a:lnSpc>
              <a:spcBef>
                <a:spcPts val="16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Weak Force, electroweak theory (EW)</a:t>
            </a:r>
            <a:endParaRPr sz="1600">
              <a:solidFill>
                <a:srgbClr val="000000"/>
              </a:solidFill>
              <a:latin typeface="Helvetica Neue"/>
              <a:ea typeface="Helvetica Neue"/>
              <a:cs typeface="Helvetica Neue"/>
              <a:sym typeface="Helvetica Neue"/>
            </a:endParaRPr>
          </a:p>
          <a:p>
            <a:pPr indent="0" lvl="0" marL="0" marR="0" rtl="0" algn="l">
              <a:lnSpc>
                <a:spcPct val="115000"/>
              </a:lnSpc>
              <a:spcBef>
                <a:spcPts val="1600"/>
              </a:spcBef>
              <a:spcAft>
                <a:spcPts val="0"/>
              </a:spcAft>
              <a:buNone/>
            </a:pPr>
            <a:r>
              <a:t/>
            </a:r>
            <a:endParaRPr>
              <a:solidFill>
                <a:srgbClr val="000000"/>
              </a:solidFill>
              <a:latin typeface="Helvetica Neue"/>
              <a:ea typeface="Helvetica Neue"/>
              <a:cs typeface="Helvetica Neue"/>
              <a:sym typeface="Helvetica Neue"/>
            </a:endParaRPr>
          </a:p>
          <a:p>
            <a:pPr indent="-330200" lvl="0" marL="457200" marR="0" rtl="0" algn="l">
              <a:lnSpc>
                <a:spcPct val="115000"/>
              </a:lnSpc>
              <a:spcBef>
                <a:spcPts val="1600"/>
              </a:spcBef>
              <a:spcAft>
                <a:spcPts val="0"/>
              </a:spcAft>
              <a:buClr>
                <a:srgbClr val="FF0000"/>
              </a:buClr>
              <a:buSzPts val="1600"/>
              <a:buFont typeface="Helvetica Neue"/>
              <a:buChar char="●"/>
            </a:pPr>
            <a:r>
              <a:rPr lang="en" sz="1600">
                <a:solidFill>
                  <a:srgbClr val="FF0000"/>
                </a:solidFill>
                <a:latin typeface="Helvetica Neue"/>
                <a:ea typeface="Helvetica Neue"/>
                <a:cs typeface="Helvetica Neue"/>
                <a:sym typeface="Helvetica Neue"/>
              </a:rPr>
              <a:t>Strong Force, quantum chromodynamics (QCD)</a:t>
            </a:r>
            <a:endParaRPr sz="1600">
              <a:solidFill>
                <a:srgbClr val="FF0000"/>
              </a:solidFill>
              <a:latin typeface="Helvetica Neue"/>
              <a:ea typeface="Helvetica Neue"/>
              <a:cs typeface="Helvetica Neue"/>
              <a:sym typeface="Helvetica Neue"/>
            </a:endParaRPr>
          </a:p>
        </p:txBody>
      </p:sp>
      <p:sp>
        <p:nvSpPr>
          <p:cNvPr id="90" name="Google Shape;9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1" name="Google Shape;91;p15"/>
          <p:cNvPicPr preferRelativeResize="0"/>
          <p:nvPr/>
        </p:nvPicPr>
        <p:blipFill>
          <a:blip r:embed="rId3">
            <a:alphaModFix/>
          </a:blip>
          <a:stretch>
            <a:fillRect/>
          </a:stretch>
        </p:blipFill>
        <p:spPr>
          <a:xfrm>
            <a:off x="840787" y="2268029"/>
            <a:ext cx="3408824" cy="526300"/>
          </a:xfrm>
          <a:prstGeom prst="rect">
            <a:avLst/>
          </a:prstGeom>
          <a:noFill/>
          <a:ln>
            <a:noFill/>
          </a:ln>
        </p:spPr>
      </p:pic>
      <p:pic>
        <p:nvPicPr>
          <p:cNvPr id="92" name="Google Shape;92;p15"/>
          <p:cNvPicPr preferRelativeResize="0"/>
          <p:nvPr/>
        </p:nvPicPr>
        <p:blipFill>
          <a:blip r:embed="rId4">
            <a:alphaModFix/>
          </a:blip>
          <a:stretch>
            <a:fillRect/>
          </a:stretch>
        </p:blipFill>
        <p:spPr>
          <a:xfrm>
            <a:off x="840774" y="3245974"/>
            <a:ext cx="3183978" cy="641975"/>
          </a:xfrm>
          <a:prstGeom prst="rect">
            <a:avLst/>
          </a:prstGeom>
          <a:noFill/>
          <a:ln>
            <a:noFill/>
          </a:ln>
        </p:spPr>
      </p:pic>
      <p:pic>
        <p:nvPicPr>
          <p:cNvPr id="93" name="Google Shape;93;p15"/>
          <p:cNvPicPr preferRelativeResize="0"/>
          <p:nvPr/>
        </p:nvPicPr>
        <p:blipFill>
          <a:blip r:embed="rId5">
            <a:alphaModFix/>
          </a:blip>
          <a:stretch>
            <a:fillRect/>
          </a:stretch>
        </p:blipFill>
        <p:spPr>
          <a:xfrm>
            <a:off x="840775" y="4258451"/>
            <a:ext cx="4975080" cy="572700"/>
          </a:xfrm>
          <a:prstGeom prst="rect">
            <a:avLst/>
          </a:prstGeom>
          <a:noFill/>
          <a:ln>
            <a:noFill/>
          </a:ln>
        </p:spPr>
      </p:pic>
      <p:pic>
        <p:nvPicPr>
          <p:cNvPr id="94" name="Google Shape;94;p15"/>
          <p:cNvPicPr preferRelativeResize="0"/>
          <p:nvPr/>
        </p:nvPicPr>
        <p:blipFill>
          <a:blip r:embed="rId6">
            <a:alphaModFix/>
          </a:blip>
          <a:stretch>
            <a:fillRect/>
          </a:stretch>
        </p:blipFill>
        <p:spPr>
          <a:xfrm>
            <a:off x="4926604" y="147675"/>
            <a:ext cx="1619334" cy="1214500"/>
          </a:xfrm>
          <a:prstGeom prst="rect">
            <a:avLst/>
          </a:prstGeom>
          <a:noFill/>
          <a:ln>
            <a:noFill/>
          </a:ln>
        </p:spPr>
      </p:pic>
      <p:pic>
        <p:nvPicPr>
          <p:cNvPr id="95" name="Google Shape;95;p15"/>
          <p:cNvPicPr preferRelativeResize="0"/>
          <p:nvPr/>
        </p:nvPicPr>
        <p:blipFill>
          <a:blip r:embed="rId7">
            <a:alphaModFix/>
          </a:blip>
          <a:stretch>
            <a:fillRect/>
          </a:stretch>
        </p:blipFill>
        <p:spPr>
          <a:xfrm>
            <a:off x="5653439" y="1384948"/>
            <a:ext cx="1255900" cy="1112600"/>
          </a:xfrm>
          <a:prstGeom prst="rect">
            <a:avLst/>
          </a:prstGeom>
          <a:noFill/>
          <a:ln>
            <a:noFill/>
          </a:ln>
        </p:spPr>
      </p:pic>
      <p:pic>
        <p:nvPicPr>
          <p:cNvPr id="96" name="Google Shape;96;p15"/>
          <p:cNvPicPr preferRelativeResize="0"/>
          <p:nvPr/>
        </p:nvPicPr>
        <p:blipFill>
          <a:blip r:embed="rId8">
            <a:alphaModFix/>
          </a:blip>
          <a:stretch>
            <a:fillRect/>
          </a:stretch>
        </p:blipFill>
        <p:spPr>
          <a:xfrm>
            <a:off x="6089902" y="3796448"/>
            <a:ext cx="1619324" cy="1213900"/>
          </a:xfrm>
          <a:prstGeom prst="rect">
            <a:avLst/>
          </a:prstGeom>
          <a:noFill/>
          <a:ln>
            <a:noFill/>
          </a:ln>
        </p:spPr>
      </p:pic>
      <p:pic>
        <p:nvPicPr>
          <p:cNvPr id="97" name="Google Shape;97;p15"/>
          <p:cNvPicPr preferRelativeResize="0"/>
          <p:nvPr/>
        </p:nvPicPr>
        <p:blipFill>
          <a:blip r:embed="rId9">
            <a:alphaModFix/>
          </a:blip>
          <a:stretch>
            <a:fillRect/>
          </a:stretch>
        </p:blipFill>
        <p:spPr>
          <a:xfrm>
            <a:off x="4801483" y="2520333"/>
            <a:ext cx="1955274" cy="1442017"/>
          </a:xfrm>
          <a:prstGeom prst="rect">
            <a:avLst/>
          </a:prstGeom>
          <a:noFill/>
          <a:ln>
            <a:noFill/>
          </a:ln>
        </p:spPr>
      </p:pic>
      <p:pic>
        <p:nvPicPr>
          <p:cNvPr id="98" name="Google Shape;98;p15"/>
          <p:cNvPicPr preferRelativeResize="0"/>
          <p:nvPr/>
        </p:nvPicPr>
        <p:blipFill>
          <a:blip r:embed="rId10">
            <a:alphaModFix/>
          </a:blip>
          <a:stretch>
            <a:fillRect/>
          </a:stretch>
        </p:blipFill>
        <p:spPr>
          <a:xfrm>
            <a:off x="840775" y="1223393"/>
            <a:ext cx="3259394" cy="57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5" name="Shape 385"/>
        <p:cNvGrpSpPr/>
        <p:nvPr/>
      </p:nvGrpSpPr>
      <p:grpSpPr>
        <a:xfrm>
          <a:off x="0" y="0"/>
          <a:ext cx="0" cy="0"/>
          <a:chOff x="0" y="0"/>
          <a:chExt cx="0" cy="0"/>
        </a:xfrm>
      </p:grpSpPr>
      <p:sp>
        <p:nvSpPr>
          <p:cNvPr id="386" name="Google Shape;386;p42"/>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L/T Separation Example</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387" name="Google Shape;38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42"/>
          <p:cNvSpPr txBox="1"/>
          <p:nvPr/>
        </p:nvSpPr>
        <p:spPr>
          <a:xfrm>
            <a:off x="144650" y="3123275"/>
            <a:ext cx="5464500" cy="242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Three SHMS angles for azimuthal (φ) coverage to determine the interference terms (LT, TT)</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Using the two beam energies (ε) to separate longitudinal (L) from transverse (T) cross section</a:t>
            </a:r>
            <a:endParaRPr sz="1600">
              <a:latin typeface="Helvetica Neue"/>
              <a:ea typeface="Helvetica Neue"/>
              <a:cs typeface="Helvetica Neue"/>
              <a:sym typeface="Helvetica Neue"/>
            </a:endParaRPr>
          </a:p>
          <a:p>
            <a:pPr indent="0" lvl="0" marL="914400" rtl="0" algn="l">
              <a:spcBef>
                <a:spcPts val="0"/>
              </a:spcBef>
              <a:spcAft>
                <a:spcPts val="0"/>
              </a:spcAft>
              <a:buNone/>
            </a:pPr>
            <a:r>
              <a:t/>
            </a:r>
            <a:endParaRPr sz="1600">
              <a:latin typeface="Helvetica Neue"/>
              <a:ea typeface="Helvetica Neue"/>
              <a:cs typeface="Helvetica Neue"/>
              <a:sym typeface="Helvetica Neue"/>
            </a:endParaRPr>
          </a:p>
        </p:txBody>
      </p:sp>
      <p:pic>
        <p:nvPicPr>
          <p:cNvPr id="389" name="Google Shape;389;p42"/>
          <p:cNvPicPr preferRelativeResize="0"/>
          <p:nvPr/>
        </p:nvPicPr>
        <p:blipFill rotWithShape="1">
          <a:blip r:embed="rId3">
            <a:alphaModFix/>
          </a:blip>
          <a:srcRect b="0" l="0" r="0" t="0"/>
          <a:stretch/>
        </p:blipFill>
        <p:spPr>
          <a:xfrm>
            <a:off x="1220163" y="646700"/>
            <a:ext cx="6703672" cy="672850"/>
          </a:xfrm>
          <a:prstGeom prst="rect">
            <a:avLst/>
          </a:prstGeom>
          <a:noFill/>
          <a:ln>
            <a:noFill/>
          </a:ln>
        </p:spPr>
      </p:pic>
      <p:sp>
        <p:nvSpPr>
          <p:cNvPr id="390" name="Google Shape;390;p42"/>
          <p:cNvSpPr txBox="1"/>
          <p:nvPr/>
        </p:nvSpPr>
        <p:spPr>
          <a:xfrm>
            <a:off x="5107975" y="4711225"/>
            <a:ext cx="4864500" cy="2976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200">
                <a:latin typeface="Helvetica Neue"/>
                <a:ea typeface="Helvetica Neue"/>
                <a:cs typeface="Helvetica Neue"/>
                <a:sym typeface="Helvetica Neue"/>
              </a:rPr>
              <a:t>Fit using measured ε and φ dependence</a:t>
            </a:r>
            <a:endParaRPr sz="1200">
              <a:latin typeface="Helvetica Neue"/>
              <a:ea typeface="Helvetica Neue"/>
              <a:cs typeface="Helvetica Neue"/>
              <a:sym typeface="Helvetica Neue"/>
            </a:endParaRPr>
          </a:p>
          <a:p>
            <a:pPr indent="457200" lvl="0" marL="0" rtl="0" algn="l">
              <a:spcBef>
                <a:spcPts val="0"/>
              </a:spcBef>
              <a:spcAft>
                <a:spcPts val="0"/>
              </a:spcAft>
              <a:buNone/>
            </a:pPr>
            <a:r>
              <a:t/>
            </a:r>
            <a:endParaRPr i="1" sz="1200">
              <a:latin typeface="Helvetica Neue"/>
              <a:ea typeface="Helvetica Neue"/>
              <a:cs typeface="Helvetica Neue"/>
              <a:sym typeface="Helvetica Neue"/>
            </a:endParaRPr>
          </a:p>
          <a:p>
            <a:pPr indent="457200" lvl="0" marL="0" rtl="0" algn="l">
              <a:spcBef>
                <a:spcPts val="0"/>
              </a:spcBef>
              <a:spcAft>
                <a:spcPts val="0"/>
              </a:spcAft>
              <a:buNone/>
            </a:pPr>
            <a:r>
              <a:t/>
            </a:r>
            <a:endParaRPr i="1" sz="1200">
              <a:latin typeface="Helvetica Neue"/>
              <a:ea typeface="Helvetica Neue"/>
              <a:cs typeface="Helvetica Neue"/>
              <a:sym typeface="Helvetica Neue"/>
            </a:endParaRPr>
          </a:p>
        </p:txBody>
      </p:sp>
      <p:pic>
        <p:nvPicPr>
          <p:cNvPr id="391" name="Google Shape;391;p42"/>
          <p:cNvPicPr preferRelativeResize="0"/>
          <p:nvPr/>
        </p:nvPicPr>
        <p:blipFill>
          <a:blip r:embed="rId4">
            <a:alphaModFix/>
          </a:blip>
          <a:stretch>
            <a:fillRect/>
          </a:stretch>
        </p:blipFill>
        <p:spPr>
          <a:xfrm>
            <a:off x="6238875" y="3050838"/>
            <a:ext cx="1956289" cy="1708225"/>
          </a:xfrm>
          <a:prstGeom prst="rect">
            <a:avLst/>
          </a:prstGeom>
          <a:noFill/>
          <a:ln>
            <a:noFill/>
          </a:ln>
        </p:spPr>
      </p:pic>
      <p:sp>
        <p:nvSpPr>
          <p:cNvPr id="392" name="Google Shape;392;p42"/>
          <p:cNvSpPr/>
          <p:nvPr/>
        </p:nvSpPr>
        <p:spPr>
          <a:xfrm>
            <a:off x="5609150" y="3756150"/>
            <a:ext cx="548700" cy="297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42"/>
          <p:cNvPicPr preferRelativeResize="0"/>
          <p:nvPr/>
        </p:nvPicPr>
        <p:blipFill>
          <a:blip r:embed="rId5">
            <a:alphaModFix/>
          </a:blip>
          <a:stretch>
            <a:fillRect/>
          </a:stretch>
        </p:blipFill>
        <p:spPr>
          <a:xfrm>
            <a:off x="1132459" y="1319549"/>
            <a:ext cx="6879092" cy="1708225"/>
          </a:xfrm>
          <a:prstGeom prst="rect">
            <a:avLst/>
          </a:prstGeom>
          <a:noFill/>
          <a:ln>
            <a:noFill/>
          </a:ln>
        </p:spPr>
      </p:pic>
      <p:sp>
        <p:nvSpPr>
          <p:cNvPr id="394" name="Google Shape;394;p42"/>
          <p:cNvSpPr txBox="1"/>
          <p:nvPr/>
        </p:nvSpPr>
        <p:spPr>
          <a:xfrm>
            <a:off x="575850" y="2657250"/>
            <a:ext cx="1526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Left [ -2° to -3° ]</a:t>
            </a:r>
            <a:endParaRPr>
              <a:latin typeface="Open Sans"/>
              <a:ea typeface="Open Sans"/>
              <a:cs typeface="Open Sans"/>
              <a:sym typeface="Open Sans"/>
            </a:endParaRPr>
          </a:p>
        </p:txBody>
      </p:sp>
      <p:sp>
        <p:nvSpPr>
          <p:cNvPr id="395" name="Google Shape;395;p42"/>
          <p:cNvSpPr txBox="1"/>
          <p:nvPr/>
        </p:nvSpPr>
        <p:spPr>
          <a:xfrm>
            <a:off x="3238425" y="2657250"/>
            <a:ext cx="1227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Center [ 0°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96" name="Google Shape;396;p42"/>
          <p:cNvSpPr txBox="1"/>
          <p:nvPr/>
        </p:nvSpPr>
        <p:spPr>
          <a:xfrm>
            <a:off x="6961200" y="2657250"/>
            <a:ext cx="1733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Right [ +2° to +3° ]</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2"/>
                </a:solidFill>
                <a:latin typeface="Helvetica Neue"/>
                <a:ea typeface="Helvetica Neue"/>
                <a:cs typeface="Helvetica Neue"/>
                <a:sym typeface="Helvetica Neue"/>
              </a:rPr>
              <a:t>Kaon LT - Data Collected</a:t>
            </a:r>
            <a:endParaRPr sz="3000">
              <a:solidFill>
                <a:schemeClr val="lt2"/>
              </a:solidFill>
              <a:latin typeface="Helvetica Neue"/>
              <a:ea typeface="Helvetica Neue"/>
              <a:cs typeface="Helvetica Neue"/>
              <a:sym typeface="Helvetica Neue"/>
            </a:endParaRPr>
          </a:p>
        </p:txBody>
      </p:sp>
      <p:sp>
        <p:nvSpPr>
          <p:cNvPr id="402" name="Google Shape;402;p43"/>
          <p:cNvSpPr txBox="1"/>
          <p:nvPr>
            <p:ph idx="1" type="body"/>
          </p:nvPr>
        </p:nvSpPr>
        <p:spPr>
          <a:xfrm>
            <a:off x="311700" y="803900"/>
            <a:ext cx="3873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212121"/>
              </a:buClr>
              <a:buSzPts val="1800"/>
              <a:buFont typeface="Helvetica Neue"/>
              <a:buChar char="●"/>
            </a:pPr>
            <a:r>
              <a:rPr lang="en">
                <a:solidFill>
                  <a:srgbClr val="000000"/>
                </a:solidFill>
                <a:latin typeface="Helvetica Neue"/>
                <a:ea typeface="Helvetica Neue"/>
                <a:cs typeface="Helvetica Neue"/>
                <a:sym typeface="Helvetica Neue"/>
              </a:rPr>
              <a:t>The p(e, e′K</a:t>
            </a:r>
            <a:r>
              <a:rPr baseline="30000" lang="en">
                <a:solidFill>
                  <a:srgbClr val="000000"/>
                </a:solidFill>
                <a:latin typeface="Helvetica Neue"/>
                <a:ea typeface="Helvetica Neue"/>
                <a:cs typeface="Helvetica Neue"/>
                <a:sym typeface="Helvetica Neue"/>
              </a:rPr>
              <a:t>+</a:t>
            </a:r>
            <a:r>
              <a:rPr lang="en">
                <a:solidFill>
                  <a:srgbClr val="000000"/>
                </a:solidFill>
                <a:latin typeface="Helvetica Neue"/>
                <a:ea typeface="Helvetica Neue"/>
                <a:cs typeface="Helvetica Neue"/>
                <a:sym typeface="Helvetica Neue"/>
              </a:rPr>
              <a:t>)Λ,Σ</a:t>
            </a:r>
            <a:r>
              <a:rPr baseline="30000" lang="en">
                <a:solidFill>
                  <a:srgbClr val="000000"/>
                </a:solidFill>
                <a:latin typeface="Helvetica Neue"/>
                <a:ea typeface="Helvetica Neue"/>
                <a:cs typeface="Helvetica Neue"/>
                <a:sym typeface="Helvetica Neue"/>
              </a:rPr>
              <a:t>0</a:t>
            </a:r>
            <a:r>
              <a:rPr lang="en">
                <a:solidFill>
                  <a:srgbClr val="000000"/>
                </a:solidFill>
                <a:latin typeface="Helvetica Neue"/>
                <a:ea typeface="Helvetica Neue"/>
                <a:cs typeface="Helvetica Neue"/>
                <a:sym typeface="Helvetica Neue"/>
              </a:rPr>
              <a:t> experiment ran in Hall C at Jefferson Lab over the fall and spring. </a:t>
            </a:r>
            <a:endParaRPr i="1">
              <a:solidFill>
                <a:srgbClr val="000000"/>
              </a:solidFill>
              <a:latin typeface="Helvetica Neue"/>
              <a:ea typeface="Helvetica Neue"/>
              <a:cs typeface="Helvetica Neue"/>
              <a:sym typeface="Helvetica Neue"/>
            </a:endParaRPr>
          </a:p>
        </p:txBody>
      </p:sp>
      <p:pic>
        <p:nvPicPr>
          <p:cNvPr id="403" name="Google Shape;403;p43"/>
          <p:cNvPicPr preferRelativeResize="0"/>
          <p:nvPr/>
        </p:nvPicPr>
        <p:blipFill>
          <a:blip r:embed="rId3">
            <a:alphaModFix/>
          </a:blip>
          <a:stretch>
            <a:fillRect/>
          </a:stretch>
        </p:blipFill>
        <p:spPr>
          <a:xfrm>
            <a:off x="456725" y="2285934"/>
            <a:ext cx="2712550" cy="1934375"/>
          </a:xfrm>
          <a:prstGeom prst="rect">
            <a:avLst/>
          </a:prstGeom>
          <a:noFill/>
          <a:ln>
            <a:noFill/>
          </a:ln>
        </p:spPr>
      </p:pic>
      <p:graphicFrame>
        <p:nvGraphicFramePr>
          <p:cNvPr id="404" name="Google Shape;404;p43"/>
          <p:cNvGraphicFramePr/>
          <p:nvPr/>
        </p:nvGraphicFramePr>
        <p:xfrm>
          <a:off x="4407025" y="1340175"/>
          <a:ext cx="3000000" cy="3000000"/>
        </p:xfrm>
        <a:graphic>
          <a:graphicData uri="http://schemas.openxmlformats.org/drawingml/2006/table">
            <a:tbl>
              <a:tblPr>
                <a:noFill/>
                <a:tableStyleId>{CE8F4984-D1AC-49AC-8735-CF51023810BB}</a:tableStyleId>
              </a:tblPr>
              <a:tblGrid>
                <a:gridCol w="873125"/>
                <a:gridCol w="821850"/>
                <a:gridCol w="869625"/>
                <a:gridCol w="768850"/>
                <a:gridCol w="942075"/>
              </a:tblGrid>
              <a:tr h="703625">
                <a:tc>
                  <a:txBody>
                    <a:bodyPr/>
                    <a:lstStyle/>
                    <a:p>
                      <a:pPr indent="0" lvl="0" marL="0" marR="0" rtl="0" algn="ctr">
                        <a:lnSpc>
                          <a:spcPct val="100000"/>
                        </a:lnSpc>
                        <a:spcBef>
                          <a:spcPts val="0"/>
                        </a:spcBef>
                        <a:spcAft>
                          <a:spcPts val="0"/>
                        </a:spcAft>
                        <a:buClr>
                          <a:srgbClr val="000000"/>
                        </a:buClr>
                        <a:buSzPts val="1400"/>
                        <a:buFont typeface="Arial"/>
                        <a:buNone/>
                      </a:pPr>
                      <a:r>
                        <a:rPr b="1" lang="en"/>
                        <a:t>E</a:t>
                      </a:r>
                      <a:endParaRPr/>
                    </a:p>
                    <a:p>
                      <a:pPr indent="0" lvl="0" marL="0" rtl="0" algn="ctr">
                        <a:spcBef>
                          <a:spcPts val="280"/>
                        </a:spcBef>
                        <a:spcAft>
                          <a:spcPts val="0"/>
                        </a:spcAft>
                        <a:buClr>
                          <a:srgbClr val="000000"/>
                        </a:buClr>
                        <a:buSzPts val="1400"/>
                        <a:buFont typeface="Arial"/>
                        <a:buNone/>
                      </a:pPr>
                      <a:r>
                        <a:rPr b="1" lang="en"/>
                        <a:t>(GeV)</a:t>
                      </a:r>
                      <a:endParaRPr b="1" i="0" sz="1400" u="none">
                        <a:solidFill>
                          <a:srgbClr val="000000"/>
                        </a:solidFill>
                        <a:latin typeface="Arial"/>
                        <a:ea typeface="Arial"/>
                        <a:cs typeface="Arial"/>
                        <a:sym typeface="Arial"/>
                      </a:endParaRPr>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Q</a:t>
                      </a:r>
                      <a:r>
                        <a:rPr b="1" baseline="30000" i="0" lang="en" sz="1400" u="none">
                          <a:solidFill>
                            <a:srgbClr val="000000"/>
                          </a:solidFill>
                          <a:latin typeface="Arial"/>
                          <a:ea typeface="Arial"/>
                          <a:cs typeface="Arial"/>
                          <a:sym typeface="Arial"/>
                        </a:rPr>
                        <a:t>2</a:t>
                      </a:r>
                      <a:endParaRPr/>
                    </a:p>
                    <a:p>
                      <a:pPr indent="0" lvl="0" marL="0" marR="0" rtl="0" algn="ctr">
                        <a:lnSpc>
                          <a:spcPct val="100000"/>
                        </a:lnSpc>
                        <a:spcBef>
                          <a:spcPts val="28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(GeV</a:t>
                      </a:r>
                      <a:r>
                        <a:rPr b="1" baseline="30000" i="0" lang="en" sz="1400" u="none">
                          <a:solidFill>
                            <a:srgbClr val="000000"/>
                          </a:solidFill>
                          <a:latin typeface="Arial"/>
                          <a:ea typeface="Arial"/>
                          <a:cs typeface="Arial"/>
                          <a:sym typeface="Arial"/>
                        </a:rPr>
                        <a:t>2</a:t>
                      </a:r>
                      <a:r>
                        <a:rPr b="1" i="0" lang="en" sz="1400" u="none">
                          <a:solidFill>
                            <a:srgbClr val="000000"/>
                          </a:solidFill>
                          <a:latin typeface="Arial"/>
                          <a:ea typeface="Arial"/>
                          <a:cs typeface="Arial"/>
                          <a:sym typeface="Arial"/>
                        </a:rPr>
                        <a:t>)</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W</a:t>
                      </a:r>
                      <a:endParaRPr b="1" baseline="-25000" i="0" sz="1400" u="non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(GeV)</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x</a:t>
                      </a:r>
                      <a:endParaRPr b="1" baseline="-25000" i="0" sz="1400" u="non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a:t>ε</a:t>
                      </a:r>
                      <a:r>
                        <a:rPr b="1" baseline="-25000" lang="en"/>
                        <a:t>high</a:t>
                      </a:r>
                      <a:r>
                        <a:rPr b="1" lang="en"/>
                        <a:t>/</a:t>
                      </a:r>
                      <a:r>
                        <a:rPr b="1" lang="en"/>
                        <a:t>ε</a:t>
                      </a:r>
                      <a:r>
                        <a:rPr b="1" baseline="-25000" lang="en"/>
                        <a:t>low</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r>
              <a:tr h="421375">
                <a:tc>
                  <a:txBody>
                    <a:bodyPr/>
                    <a:lstStyle/>
                    <a:p>
                      <a:pPr indent="0" lvl="0" marL="0" rtl="0" algn="ctr">
                        <a:spcBef>
                          <a:spcPts val="0"/>
                        </a:spcBef>
                        <a:spcAft>
                          <a:spcPts val="0"/>
                        </a:spcAft>
                        <a:buNone/>
                      </a:pPr>
                      <a:r>
                        <a:rPr b="1" lang="en"/>
                        <a:t>10.6/8.2</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5.5</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3.02</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0.40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0.53/0.18</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375">
                <a:tc>
                  <a:txBody>
                    <a:bodyPr/>
                    <a:lstStyle/>
                    <a:p>
                      <a:pPr indent="0" lvl="0" marL="0" rtl="0" algn="ctr">
                        <a:spcBef>
                          <a:spcPts val="0"/>
                        </a:spcBef>
                        <a:spcAft>
                          <a:spcPts val="0"/>
                        </a:spcAft>
                        <a:buClr>
                          <a:srgbClr val="000000"/>
                        </a:buClr>
                        <a:buSzPts val="1400"/>
                        <a:buFont typeface="Arial"/>
                        <a:buNone/>
                      </a:pPr>
                      <a:r>
                        <a:rPr b="1" lang="en"/>
                        <a:t>10.6/8.2</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4.4</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2.74</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0.</a:t>
                      </a:r>
                      <a:r>
                        <a:rPr b="1" lang="en"/>
                        <a:t>40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0.72/0.48</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375">
                <a:tc>
                  <a:txBody>
                    <a:bodyPr/>
                    <a:lstStyle/>
                    <a:p>
                      <a:pPr indent="0" lvl="0" marL="0" rtl="0" algn="ctr">
                        <a:spcBef>
                          <a:spcPts val="0"/>
                        </a:spcBef>
                        <a:spcAft>
                          <a:spcPts val="0"/>
                        </a:spcAft>
                        <a:buNone/>
                      </a:pPr>
                      <a:r>
                        <a:rPr b="1" lang="en"/>
                        <a:t>10.6/8.2</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3.14</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0.25</a:t>
                      </a:r>
                      <a:endParaRPr b="1" i="0" sz="1400" u="none">
                        <a:solidFill>
                          <a:srgbClr val="000000"/>
                        </a:solidFill>
                        <a:latin typeface="Arial"/>
                        <a:ea typeface="Arial"/>
                        <a:cs typeface="Arial"/>
                        <a:sym typeface="Arial"/>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0.67/0.39</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375">
                <a:tc>
                  <a:txBody>
                    <a:bodyPr/>
                    <a:lstStyle/>
                    <a:p>
                      <a:pPr indent="0" lvl="0" marL="0" rtl="0" algn="ctr">
                        <a:spcBef>
                          <a:spcPts val="0"/>
                        </a:spcBef>
                        <a:spcAft>
                          <a:spcPts val="0"/>
                        </a:spcAft>
                        <a:buClr>
                          <a:srgbClr val="000000"/>
                        </a:buClr>
                        <a:buSzPts val="1400"/>
                        <a:buFont typeface="Arial"/>
                        <a:buNone/>
                      </a:pPr>
                      <a:r>
                        <a:rPr b="1" lang="en"/>
                        <a:t>10.6/6.2</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3.0</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2.32</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0.40</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0.88/</a:t>
                      </a:r>
                      <a:r>
                        <a:rPr b="1" lang="en"/>
                        <a:t>0.57</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625">
                <a:tc>
                  <a:txBody>
                    <a:bodyPr/>
                    <a:lstStyle/>
                    <a:p>
                      <a:pPr indent="0" lvl="0" marL="0" rtl="0" algn="ctr">
                        <a:spcBef>
                          <a:spcPts val="0"/>
                        </a:spcBef>
                        <a:spcAft>
                          <a:spcPts val="0"/>
                        </a:spcAft>
                        <a:buClr>
                          <a:srgbClr val="000000"/>
                        </a:buClr>
                        <a:buSzPts val="1400"/>
                        <a:buFont typeface="Arial"/>
                        <a:buNone/>
                      </a:pPr>
                      <a:r>
                        <a:rPr b="1" lang="en"/>
                        <a:t>10.6/6.2</a:t>
                      </a:r>
                      <a:endParaRPr/>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2.115</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2.95</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0.21</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0.79/</a:t>
                      </a:r>
                      <a:r>
                        <a:rPr b="1" lang="en"/>
                        <a:t>0.25</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625">
                <a:tc>
                  <a:txBody>
                    <a:bodyPr/>
                    <a:lstStyle/>
                    <a:p>
                      <a:pPr indent="0" lvl="0" marL="0" rtl="0" algn="ctr">
                        <a:spcBef>
                          <a:spcPts val="0"/>
                        </a:spcBef>
                        <a:spcAft>
                          <a:spcPts val="0"/>
                        </a:spcAft>
                        <a:buNone/>
                      </a:pPr>
                      <a:r>
                        <a:rPr b="1" lang="en"/>
                        <a:t>4.9/3.8</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0.5</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2.40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0.09</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0.70/</a:t>
                      </a:r>
                      <a:r>
                        <a:rPr b="1" lang="en"/>
                        <a:t>0.45</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405" name="Google Shape;40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9" name="Shape 409"/>
        <p:cNvGrpSpPr/>
        <p:nvPr/>
      </p:nvGrpSpPr>
      <p:grpSpPr>
        <a:xfrm>
          <a:off x="0" y="0"/>
          <a:ext cx="0" cy="0"/>
          <a:chOff x="0" y="0"/>
          <a:chExt cx="0" cy="0"/>
        </a:xfrm>
      </p:grpSpPr>
      <p:sp>
        <p:nvSpPr>
          <p:cNvPr id="410" name="Google Shape;410;p44"/>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Experimental Details</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411" name="Google Shape;411;p44"/>
          <p:cNvSpPr txBox="1"/>
          <p:nvPr/>
        </p:nvSpPr>
        <p:spPr>
          <a:xfrm>
            <a:off x="311700" y="792025"/>
            <a:ext cx="5226300" cy="242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Hall C: k</a:t>
            </a:r>
            <a:r>
              <a:rPr baseline="-25000" lang="en" sz="1600">
                <a:latin typeface="Helvetica Neue"/>
                <a:ea typeface="Helvetica Neue"/>
                <a:cs typeface="Helvetica Neue"/>
                <a:sym typeface="Helvetica Neue"/>
              </a:rPr>
              <a:t>e</a:t>
            </a:r>
            <a:r>
              <a:rPr lang="en" sz="1600">
                <a:latin typeface="Helvetica Neue"/>
                <a:ea typeface="Helvetica Neue"/>
                <a:cs typeface="Helvetica Neue"/>
                <a:sym typeface="Helvetica Neue"/>
              </a:rPr>
              <a:t>=3.8, 4.9, 6.4, 8.5, 10.6 GeV</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330200" lvl="0" marL="457200" rtl="0" algn="l">
              <a:spcBef>
                <a:spcPts val="0"/>
              </a:spcBef>
              <a:spcAft>
                <a:spcPts val="0"/>
              </a:spcAft>
              <a:buClr>
                <a:srgbClr val="FF0000"/>
              </a:buClr>
              <a:buSzPts val="1600"/>
              <a:buFont typeface="Helvetica Neue"/>
              <a:buChar char="●"/>
            </a:pPr>
            <a:r>
              <a:rPr lang="en" sz="1600">
                <a:solidFill>
                  <a:srgbClr val="FF0000"/>
                </a:solidFill>
                <a:latin typeface="Helvetica Neue"/>
                <a:ea typeface="Helvetica Neue"/>
                <a:cs typeface="Helvetica Neue"/>
                <a:sym typeface="Helvetica Neue"/>
              </a:rPr>
              <a:t>SHMS for kaon detection :</a:t>
            </a:r>
            <a:endParaRPr sz="1600">
              <a:solidFill>
                <a:srgbClr val="FF0000"/>
              </a:solidFill>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angles, 6 – 30 deg</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momenta, 2.7 – 6.8 GeV/c</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30200" lvl="0" marL="457200" rtl="0" algn="l">
              <a:spcBef>
                <a:spcPts val="0"/>
              </a:spcBef>
              <a:spcAft>
                <a:spcPts val="0"/>
              </a:spcAft>
              <a:buClr>
                <a:srgbClr val="FF0000"/>
              </a:buClr>
              <a:buSzPts val="1600"/>
              <a:buFont typeface="Helvetica Neue"/>
              <a:buChar char="●"/>
            </a:pPr>
            <a:r>
              <a:rPr lang="en" sz="1600">
                <a:solidFill>
                  <a:srgbClr val="FF0000"/>
                </a:solidFill>
                <a:latin typeface="Helvetica Neue"/>
                <a:ea typeface="Helvetica Neue"/>
                <a:cs typeface="Helvetica Neue"/>
                <a:sym typeface="Helvetica Neue"/>
              </a:rPr>
              <a:t>HMS for electron detection :</a:t>
            </a:r>
            <a:endParaRPr sz="1600">
              <a:solidFill>
                <a:srgbClr val="FF0000"/>
              </a:solidFill>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angles,10.7 – 31.7 deg</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momenta, 0.86 – 5.1 GeV/c</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Particle identification:</a:t>
            </a:r>
            <a:endParaRPr sz="16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Dedicated Aerogel Cherenkov detector for kaon/proton separation</a:t>
            </a:r>
            <a:endParaRPr>
              <a:latin typeface="Helvetica Neue"/>
              <a:ea typeface="Helvetica Neue"/>
              <a:cs typeface="Helvetica Neue"/>
              <a:sym typeface="Helvetica Neue"/>
            </a:endParaRPr>
          </a:p>
          <a:p>
            <a:pPr indent="-304800" lvl="2" marL="1371600" rtl="0" algn="l">
              <a:spcBef>
                <a:spcPts val="0"/>
              </a:spcBef>
              <a:spcAft>
                <a:spcPts val="0"/>
              </a:spcAft>
              <a:buSzPts val="1200"/>
              <a:buFont typeface="Helvetica Neue"/>
              <a:buChar char="■"/>
            </a:pPr>
            <a:r>
              <a:rPr lang="en" sz="1200">
                <a:latin typeface="Helvetica Neue"/>
                <a:ea typeface="Helvetica Neue"/>
                <a:cs typeface="Helvetica Neue"/>
                <a:sym typeface="Helvetica Neue"/>
              </a:rPr>
              <a:t>Four refractive indices to cover the dynamic range required by experiments</a:t>
            </a:r>
            <a:endParaRPr sz="12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 Heavy gas Cherenkov detector for kaon/pion separation</a:t>
            </a:r>
            <a:endParaRPr>
              <a:latin typeface="Helvetica Neue"/>
              <a:ea typeface="Helvetica Neue"/>
              <a:cs typeface="Helvetica Neue"/>
              <a:sym typeface="Helvetica Neue"/>
            </a:endParaRPr>
          </a:p>
        </p:txBody>
      </p:sp>
      <p:sp>
        <p:nvSpPr>
          <p:cNvPr id="412" name="Google Shape;41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3" name="Google Shape;413;p44"/>
          <p:cNvPicPr preferRelativeResize="0"/>
          <p:nvPr/>
        </p:nvPicPr>
        <p:blipFill>
          <a:blip r:embed="rId3">
            <a:alphaModFix/>
          </a:blip>
          <a:stretch>
            <a:fillRect/>
          </a:stretch>
        </p:blipFill>
        <p:spPr>
          <a:xfrm>
            <a:off x="4528025" y="0"/>
            <a:ext cx="4615976" cy="2421000"/>
          </a:xfrm>
          <a:prstGeom prst="rect">
            <a:avLst/>
          </a:prstGeom>
          <a:noFill/>
          <a:ln>
            <a:noFill/>
          </a:ln>
        </p:spPr>
      </p:pic>
      <p:pic>
        <p:nvPicPr>
          <p:cNvPr id="414" name="Google Shape;414;p44"/>
          <p:cNvPicPr preferRelativeResize="0"/>
          <p:nvPr/>
        </p:nvPicPr>
        <p:blipFill>
          <a:blip r:embed="rId4">
            <a:alphaModFix/>
          </a:blip>
          <a:stretch>
            <a:fillRect/>
          </a:stretch>
        </p:blipFill>
        <p:spPr>
          <a:xfrm>
            <a:off x="5467175" y="2666400"/>
            <a:ext cx="2906124" cy="19374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8" name="Shape 418"/>
        <p:cNvGrpSpPr/>
        <p:nvPr/>
      </p:nvGrpSpPr>
      <p:grpSpPr>
        <a:xfrm>
          <a:off x="0" y="0"/>
          <a:ext cx="0" cy="0"/>
          <a:chOff x="0" y="0"/>
          <a:chExt cx="0" cy="0"/>
        </a:xfrm>
      </p:grpSpPr>
      <p:sp>
        <p:nvSpPr>
          <p:cNvPr id="419" name="Google Shape;419;p45"/>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SHMS small angle operation</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420" name="Google Shape;420;p45"/>
          <p:cNvSpPr txBox="1"/>
          <p:nvPr/>
        </p:nvSpPr>
        <p:spPr>
          <a:xfrm>
            <a:off x="311700" y="792025"/>
            <a:ext cx="3191400" cy="242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Some issues with opening and small angle settings at beginning of run</a:t>
            </a:r>
            <a:endParaRPr sz="16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SHMS at 6.01° </a:t>
            </a:r>
            <a:endParaRPr>
              <a:latin typeface="Helvetica Neue"/>
              <a:ea typeface="Helvetica Neue"/>
              <a:cs typeface="Helvetica Neue"/>
              <a:sym typeface="Helvetica Neue"/>
            </a:endParaRPr>
          </a:p>
          <a:p>
            <a:pPr indent="-330200" lvl="1" marL="914400" rtl="0" algn="l">
              <a:spcBef>
                <a:spcPts val="0"/>
              </a:spcBef>
              <a:spcAft>
                <a:spcPts val="0"/>
              </a:spcAft>
              <a:buSzPts val="1600"/>
              <a:buFont typeface="Helvetica Neue"/>
              <a:buChar char="○"/>
            </a:pPr>
            <a:r>
              <a:rPr lang="en">
                <a:latin typeface="Helvetica Neue"/>
                <a:ea typeface="Helvetica Neue"/>
                <a:cs typeface="Helvetica Neue"/>
                <a:sym typeface="Helvetica Neue"/>
              </a:rPr>
              <a:t>HMS at 12.7°</a:t>
            </a:r>
            <a:r>
              <a:rPr lang="en" sz="1600">
                <a:latin typeface="Helvetica Neue"/>
                <a:ea typeface="Helvetica Neue"/>
                <a:cs typeface="Helvetica Neue"/>
                <a:sym typeface="Helvetica Neue"/>
              </a:rPr>
              <a:t>  </a:t>
            </a:r>
            <a:endParaRPr sz="1600">
              <a:latin typeface="Helvetica Neue"/>
              <a:ea typeface="Helvetica Neue"/>
              <a:cs typeface="Helvetica Neue"/>
              <a:sym typeface="Helvetica Neue"/>
            </a:endParaRPr>
          </a:p>
          <a:p>
            <a:pPr indent="457200" lvl="0" marL="1828800" rtl="0" algn="l">
              <a:spcBef>
                <a:spcPts val="0"/>
              </a:spcBef>
              <a:spcAft>
                <a:spcPts val="0"/>
              </a:spcAft>
              <a:buNone/>
            </a:pPr>
            <a:r>
              <a:rPr lang="en" sz="1200">
                <a:latin typeface="Helvetica Neue"/>
                <a:ea typeface="Helvetica Neue"/>
                <a:cs typeface="Helvetica Neue"/>
                <a:sym typeface="Helvetica Neue"/>
              </a:rPr>
              <a:t>[</a:t>
            </a:r>
            <a:r>
              <a:rPr lang="en" sz="1200">
                <a:latin typeface="Helvetica Neue"/>
                <a:ea typeface="Helvetica Neue"/>
                <a:cs typeface="Helvetica Neue"/>
                <a:sym typeface="Helvetica Neue"/>
              </a:rPr>
              <a:t>12/17/18]</a:t>
            </a:r>
            <a:endParaRPr sz="1200">
              <a:latin typeface="Helvetica Neue"/>
              <a:ea typeface="Helvetica Neue"/>
              <a:cs typeface="Helvetica Neue"/>
              <a:sym typeface="Helvetica Neue"/>
            </a:endParaRPr>
          </a:p>
        </p:txBody>
      </p:sp>
      <p:sp>
        <p:nvSpPr>
          <p:cNvPr id="421" name="Google Shape;42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2" name="Google Shape;422;p45"/>
          <p:cNvPicPr preferRelativeResize="0"/>
          <p:nvPr/>
        </p:nvPicPr>
        <p:blipFill>
          <a:blip r:embed="rId3">
            <a:alphaModFix/>
          </a:blip>
          <a:stretch>
            <a:fillRect/>
          </a:stretch>
        </p:blipFill>
        <p:spPr>
          <a:xfrm>
            <a:off x="512800" y="2273175"/>
            <a:ext cx="2466650" cy="1293975"/>
          </a:xfrm>
          <a:prstGeom prst="rect">
            <a:avLst/>
          </a:prstGeom>
          <a:noFill/>
          <a:ln>
            <a:noFill/>
          </a:ln>
        </p:spPr>
      </p:pic>
      <p:pic>
        <p:nvPicPr>
          <p:cNvPr id="423" name="Google Shape;423;p45"/>
          <p:cNvPicPr preferRelativeResize="0"/>
          <p:nvPr/>
        </p:nvPicPr>
        <p:blipFill>
          <a:blip r:embed="rId4">
            <a:alphaModFix/>
          </a:blip>
          <a:stretch>
            <a:fillRect/>
          </a:stretch>
        </p:blipFill>
        <p:spPr>
          <a:xfrm>
            <a:off x="3639100" y="675538"/>
            <a:ext cx="1968173" cy="4046677"/>
          </a:xfrm>
          <a:prstGeom prst="rect">
            <a:avLst/>
          </a:prstGeom>
          <a:noFill/>
          <a:ln>
            <a:noFill/>
          </a:ln>
        </p:spPr>
      </p:pic>
      <p:sp>
        <p:nvSpPr>
          <p:cNvPr id="424" name="Google Shape;424;p45"/>
          <p:cNvSpPr/>
          <p:nvPr/>
        </p:nvSpPr>
        <p:spPr>
          <a:xfrm>
            <a:off x="5743275" y="2502075"/>
            <a:ext cx="1211700" cy="393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45"/>
          <p:cNvPicPr preferRelativeResize="0"/>
          <p:nvPr/>
        </p:nvPicPr>
        <p:blipFill>
          <a:blip r:embed="rId5">
            <a:alphaModFix/>
          </a:blip>
          <a:stretch>
            <a:fillRect/>
          </a:stretch>
        </p:blipFill>
        <p:spPr>
          <a:xfrm>
            <a:off x="7052974" y="674450"/>
            <a:ext cx="1968175" cy="4048836"/>
          </a:xfrm>
          <a:prstGeom prst="rect">
            <a:avLst/>
          </a:prstGeom>
          <a:noFill/>
          <a:ln>
            <a:noFill/>
          </a:ln>
        </p:spPr>
      </p:pic>
      <p:sp>
        <p:nvSpPr>
          <p:cNvPr id="426" name="Google Shape;426;p45"/>
          <p:cNvSpPr txBox="1"/>
          <p:nvPr/>
        </p:nvSpPr>
        <p:spPr>
          <a:xfrm>
            <a:off x="3677100" y="2082750"/>
            <a:ext cx="7149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Open Sans"/>
                <a:ea typeface="Open Sans"/>
                <a:cs typeface="Open Sans"/>
                <a:sym typeface="Open Sans"/>
              </a:rPr>
              <a:t>HMS</a:t>
            </a:r>
            <a:endParaRPr b="1">
              <a:solidFill>
                <a:srgbClr val="FFFFFF"/>
              </a:solidFill>
              <a:latin typeface="Open Sans"/>
              <a:ea typeface="Open Sans"/>
              <a:cs typeface="Open Sans"/>
              <a:sym typeface="Open Sans"/>
            </a:endParaRPr>
          </a:p>
        </p:txBody>
      </p:sp>
      <p:sp>
        <p:nvSpPr>
          <p:cNvPr id="427" name="Google Shape;427;p45"/>
          <p:cNvSpPr txBox="1"/>
          <p:nvPr/>
        </p:nvSpPr>
        <p:spPr>
          <a:xfrm>
            <a:off x="4935500" y="1908375"/>
            <a:ext cx="7149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Open Sans"/>
                <a:ea typeface="Open Sans"/>
                <a:cs typeface="Open Sans"/>
                <a:sym typeface="Open Sans"/>
              </a:rPr>
              <a:t>SHMS</a:t>
            </a:r>
            <a:endParaRPr b="1">
              <a:solidFill>
                <a:srgbClr val="FFFFFF"/>
              </a:solidFill>
              <a:latin typeface="Open Sans"/>
              <a:ea typeface="Open Sans"/>
              <a:cs typeface="Open Sans"/>
              <a:sym typeface="Open Sans"/>
            </a:endParaRPr>
          </a:p>
        </p:txBody>
      </p:sp>
      <p:sp>
        <p:nvSpPr>
          <p:cNvPr id="428" name="Google Shape;428;p45"/>
          <p:cNvSpPr txBox="1"/>
          <p:nvPr/>
        </p:nvSpPr>
        <p:spPr>
          <a:xfrm>
            <a:off x="7082800" y="1883775"/>
            <a:ext cx="659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Open Sans"/>
                <a:ea typeface="Open Sans"/>
                <a:cs typeface="Open Sans"/>
                <a:sym typeface="Open Sans"/>
              </a:rPr>
              <a:t>HMS</a:t>
            </a:r>
            <a:endParaRPr b="1">
              <a:solidFill>
                <a:srgbClr val="FFFFFF"/>
              </a:solidFill>
              <a:latin typeface="Open Sans"/>
              <a:ea typeface="Open Sans"/>
              <a:cs typeface="Open Sans"/>
              <a:sym typeface="Open Sans"/>
            </a:endParaRPr>
          </a:p>
        </p:txBody>
      </p:sp>
      <p:sp>
        <p:nvSpPr>
          <p:cNvPr id="429" name="Google Shape;429;p45"/>
          <p:cNvSpPr txBox="1"/>
          <p:nvPr/>
        </p:nvSpPr>
        <p:spPr>
          <a:xfrm>
            <a:off x="8306250" y="1820125"/>
            <a:ext cx="7149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Open Sans"/>
                <a:ea typeface="Open Sans"/>
                <a:cs typeface="Open Sans"/>
                <a:sym typeface="Open Sans"/>
              </a:rPr>
              <a:t>SHMS</a:t>
            </a:r>
            <a:endParaRPr b="1">
              <a:solidFill>
                <a:srgbClr val="FFFFFF"/>
              </a:solidFill>
              <a:latin typeface="Open Sans"/>
              <a:ea typeface="Open Sans"/>
              <a:cs typeface="Open Sans"/>
              <a:sym typeface="Open Sans"/>
            </a:endParaRPr>
          </a:p>
        </p:txBody>
      </p:sp>
      <p:sp>
        <p:nvSpPr>
          <p:cNvPr id="430" name="Google Shape;430;p45"/>
          <p:cNvSpPr txBox="1"/>
          <p:nvPr/>
        </p:nvSpPr>
        <p:spPr>
          <a:xfrm>
            <a:off x="5531550" y="2848325"/>
            <a:ext cx="34896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latin typeface="Open Sans"/>
                <a:ea typeface="Open Sans"/>
                <a:cs typeface="Open Sans"/>
                <a:sym typeface="Open Sans"/>
              </a:rPr>
              <a:t>Work of many people ...</a:t>
            </a:r>
            <a:endParaRPr sz="1000">
              <a:solidFill>
                <a:srgbClr val="FF0000"/>
              </a:solidFill>
              <a:latin typeface="Open Sans"/>
              <a:ea typeface="Open Sans"/>
              <a:cs typeface="Open Sans"/>
              <a:sym typeface="Open Sans"/>
            </a:endParaRPr>
          </a:p>
        </p:txBody>
      </p:sp>
      <p:pic>
        <p:nvPicPr>
          <p:cNvPr id="431" name="Google Shape;431;p45"/>
          <p:cNvPicPr preferRelativeResize="0"/>
          <p:nvPr/>
        </p:nvPicPr>
        <p:blipFill>
          <a:blip r:embed="rId6">
            <a:alphaModFix/>
          </a:blip>
          <a:stretch>
            <a:fillRect/>
          </a:stretch>
        </p:blipFill>
        <p:spPr>
          <a:xfrm>
            <a:off x="701650" y="3567150"/>
            <a:ext cx="2088950" cy="1436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5" name="Shape 435"/>
        <p:cNvGrpSpPr/>
        <p:nvPr/>
      </p:nvGrpSpPr>
      <p:grpSpPr>
        <a:xfrm>
          <a:off x="0" y="0"/>
          <a:ext cx="0" cy="0"/>
          <a:chOff x="0" y="0"/>
          <a:chExt cx="0" cy="0"/>
        </a:xfrm>
      </p:grpSpPr>
      <p:sp>
        <p:nvSpPr>
          <p:cNvPr id="436" name="Google Shape;436;p46"/>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KaonLT Event Selection</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437" name="Google Shape;437;p46"/>
          <p:cNvSpPr txBox="1"/>
          <p:nvPr/>
        </p:nvSpPr>
        <p:spPr>
          <a:xfrm>
            <a:off x="311700" y="792025"/>
            <a:ext cx="5060400" cy="242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Isolate </a:t>
            </a:r>
            <a:r>
              <a:rPr lang="en" sz="1600">
                <a:solidFill>
                  <a:srgbClr val="FF0000"/>
                </a:solidFill>
                <a:latin typeface="Helvetica Neue"/>
                <a:ea typeface="Helvetica Neue"/>
                <a:cs typeface="Helvetica Neue"/>
                <a:sym typeface="Helvetica Neue"/>
              </a:rPr>
              <a:t>exclusive final states</a:t>
            </a:r>
            <a:r>
              <a:rPr lang="en" sz="1600">
                <a:latin typeface="Helvetica Neue"/>
                <a:ea typeface="Helvetica Neue"/>
                <a:cs typeface="Helvetica Neue"/>
                <a:sym typeface="Helvetica Neue"/>
              </a:rPr>
              <a:t> through missing mass</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Coincidence measurement between kaons in SHMS and electrons in HMS</a:t>
            </a:r>
            <a:endParaRPr sz="16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simultaneous studies of </a:t>
            </a:r>
            <a:r>
              <a:rPr lang="en">
                <a:solidFill>
                  <a:srgbClr val="FF0000"/>
                </a:solidFill>
                <a:latin typeface="Helvetica Neue"/>
                <a:ea typeface="Helvetica Neue"/>
                <a:cs typeface="Helvetica Neue"/>
                <a:sym typeface="Helvetica Neue"/>
              </a:rPr>
              <a:t>K</a:t>
            </a:r>
            <a:r>
              <a:rPr lang="en" sz="1800">
                <a:solidFill>
                  <a:srgbClr val="FF0000"/>
                </a:solidFill>
                <a:latin typeface="Helvetica Neue"/>
                <a:ea typeface="Helvetica Neue"/>
                <a:cs typeface="Helvetica Neue"/>
                <a:sym typeface="Helvetica Neue"/>
              </a:rPr>
              <a:t>Λ</a:t>
            </a:r>
            <a:r>
              <a:rPr lang="en">
                <a:latin typeface="Helvetica Neue"/>
                <a:ea typeface="Helvetica Neue"/>
                <a:cs typeface="Helvetica Neue"/>
                <a:sym typeface="Helvetica Neue"/>
              </a:rPr>
              <a:t> and </a:t>
            </a:r>
            <a:r>
              <a:rPr lang="en">
                <a:solidFill>
                  <a:srgbClr val="FF0000"/>
                </a:solidFill>
                <a:latin typeface="Helvetica Neue"/>
                <a:ea typeface="Helvetica Neue"/>
                <a:cs typeface="Helvetica Neue"/>
                <a:sym typeface="Helvetica Neue"/>
              </a:rPr>
              <a:t>KΣ</a:t>
            </a:r>
            <a:r>
              <a:rPr baseline="30000" lang="en">
                <a:solidFill>
                  <a:srgbClr val="FF0000"/>
                </a:solidFill>
                <a:latin typeface="Helvetica Neue"/>
                <a:ea typeface="Helvetica Neue"/>
                <a:cs typeface="Helvetica Neue"/>
                <a:sym typeface="Helvetica Neue"/>
              </a:rPr>
              <a:t>0</a:t>
            </a:r>
            <a:r>
              <a:rPr lang="en">
                <a:latin typeface="Helvetica Neue"/>
                <a:ea typeface="Helvetica Neue"/>
                <a:cs typeface="Helvetica Neue"/>
                <a:sym typeface="Helvetica Neue"/>
              </a:rPr>
              <a:t> channels…and a few others…</a:t>
            </a:r>
            <a:endParaRPr>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Kaon </a:t>
            </a:r>
            <a:r>
              <a:rPr lang="en" sz="1600">
                <a:solidFill>
                  <a:srgbClr val="FF0000"/>
                </a:solidFill>
                <a:latin typeface="Helvetica Neue"/>
                <a:ea typeface="Helvetica Neue"/>
                <a:cs typeface="Helvetica Neue"/>
                <a:sym typeface="Helvetica Neue"/>
              </a:rPr>
              <a:t>pole dominance</a:t>
            </a:r>
            <a:r>
              <a:rPr lang="en" sz="1600">
                <a:latin typeface="Helvetica Neue"/>
                <a:ea typeface="Helvetica Neue"/>
                <a:cs typeface="Helvetica Neue"/>
                <a:sym typeface="Helvetica Neue"/>
              </a:rPr>
              <a:t> tests through</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330200" lvl="0" marL="914400" rtl="0" algn="l">
              <a:spcBef>
                <a:spcPts val="0"/>
              </a:spcBef>
              <a:spcAft>
                <a:spcPts val="0"/>
              </a:spcAft>
              <a:buSzPts val="1600"/>
              <a:buFont typeface="Helvetica Neue"/>
              <a:buChar char="○"/>
            </a:pPr>
            <a:r>
              <a:rPr lang="en" sz="1600">
                <a:latin typeface="Helvetica Neue"/>
                <a:ea typeface="Helvetica Neue"/>
                <a:cs typeface="Helvetica Neue"/>
                <a:sym typeface="Helvetica Neue"/>
              </a:rPr>
              <a:t>Should be similar to ratio of coupling constants g</a:t>
            </a:r>
            <a:r>
              <a:rPr baseline="30000" lang="en" sz="1600">
                <a:latin typeface="Helvetica Neue"/>
                <a:ea typeface="Helvetica Neue"/>
                <a:cs typeface="Helvetica Neue"/>
                <a:sym typeface="Helvetica Neue"/>
              </a:rPr>
              <a:t>2</a:t>
            </a:r>
            <a:r>
              <a:rPr baseline="-25000" lang="en" sz="1600">
                <a:latin typeface="Helvetica Neue"/>
                <a:ea typeface="Helvetica Neue"/>
                <a:cs typeface="Helvetica Neue"/>
                <a:sym typeface="Helvetica Neue"/>
              </a:rPr>
              <a:t>pKΣ</a:t>
            </a:r>
            <a:r>
              <a:rPr lang="en" sz="1600">
                <a:latin typeface="Helvetica Neue"/>
                <a:ea typeface="Helvetica Neue"/>
                <a:cs typeface="Helvetica Neue"/>
                <a:sym typeface="Helvetica Neue"/>
              </a:rPr>
              <a:t>/</a:t>
            </a:r>
            <a:r>
              <a:rPr lang="en" sz="1600">
                <a:latin typeface="Helvetica Neue"/>
                <a:ea typeface="Helvetica Neue"/>
                <a:cs typeface="Helvetica Neue"/>
                <a:sym typeface="Helvetica Neue"/>
              </a:rPr>
              <a:t>g</a:t>
            </a:r>
            <a:r>
              <a:rPr baseline="30000" lang="en" sz="1600">
                <a:latin typeface="Helvetica Neue"/>
                <a:ea typeface="Helvetica Neue"/>
                <a:cs typeface="Helvetica Neue"/>
                <a:sym typeface="Helvetica Neue"/>
              </a:rPr>
              <a:t>2</a:t>
            </a:r>
            <a:r>
              <a:rPr baseline="-25000" lang="en" sz="1600">
                <a:latin typeface="Helvetica Neue"/>
                <a:ea typeface="Helvetica Neue"/>
                <a:cs typeface="Helvetica Neue"/>
                <a:sym typeface="Helvetica Neue"/>
              </a:rPr>
              <a:t>pK</a:t>
            </a:r>
            <a:r>
              <a:rPr baseline="-25000" lang="en" sz="1800">
                <a:latin typeface="Helvetica Neue"/>
                <a:ea typeface="Helvetica Neue"/>
                <a:cs typeface="Helvetica Neue"/>
                <a:sym typeface="Helvetica Neue"/>
              </a:rPr>
              <a:t>Λ</a:t>
            </a:r>
            <a:r>
              <a:rPr lang="en" sz="1600">
                <a:latin typeface="Helvetica Neue"/>
                <a:ea typeface="Helvetica Neue"/>
                <a:cs typeface="Helvetica Neue"/>
                <a:sym typeface="Helvetica Neue"/>
              </a:rPr>
              <a:t> in t-channel</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p:txBody>
      </p:sp>
      <p:sp>
        <p:nvSpPr>
          <p:cNvPr id="438" name="Google Shape;43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9" name="Google Shape;439;p46"/>
          <p:cNvPicPr preferRelativeResize="0"/>
          <p:nvPr/>
        </p:nvPicPr>
        <p:blipFill>
          <a:blip r:embed="rId3">
            <a:alphaModFix/>
          </a:blip>
          <a:stretch>
            <a:fillRect/>
          </a:stretch>
        </p:blipFill>
        <p:spPr>
          <a:xfrm>
            <a:off x="1441425" y="3128574"/>
            <a:ext cx="2059350" cy="716875"/>
          </a:xfrm>
          <a:prstGeom prst="rect">
            <a:avLst/>
          </a:prstGeom>
          <a:noFill/>
          <a:ln>
            <a:noFill/>
          </a:ln>
        </p:spPr>
      </p:pic>
      <p:pic>
        <p:nvPicPr>
          <p:cNvPr id="440" name="Google Shape;440;p46"/>
          <p:cNvPicPr preferRelativeResize="0"/>
          <p:nvPr/>
        </p:nvPicPr>
        <p:blipFill>
          <a:blip r:embed="rId4">
            <a:alphaModFix/>
          </a:blip>
          <a:stretch>
            <a:fillRect/>
          </a:stretch>
        </p:blipFill>
        <p:spPr>
          <a:xfrm>
            <a:off x="4953000" y="1388185"/>
            <a:ext cx="4068151" cy="2574964"/>
          </a:xfrm>
          <a:prstGeom prst="rect">
            <a:avLst/>
          </a:prstGeom>
          <a:noFill/>
          <a:ln>
            <a:noFill/>
          </a:ln>
        </p:spPr>
      </p:pic>
      <p:pic>
        <p:nvPicPr>
          <p:cNvPr id="441" name="Google Shape;441;p46"/>
          <p:cNvPicPr preferRelativeResize="0"/>
          <p:nvPr/>
        </p:nvPicPr>
        <p:blipFill>
          <a:blip r:embed="rId5">
            <a:alphaModFix/>
          </a:blip>
          <a:stretch>
            <a:fillRect/>
          </a:stretch>
        </p:blipFill>
        <p:spPr>
          <a:xfrm>
            <a:off x="908100" y="1388175"/>
            <a:ext cx="3967249" cy="501750"/>
          </a:xfrm>
          <a:prstGeom prst="rect">
            <a:avLst/>
          </a:prstGeom>
          <a:noFill/>
          <a:ln>
            <a:noFill/>
          </a:ln>
        </p:spPr>
      </p:pic>
      <p:sp>
        <p:nvSpPr>
          <p:cNvPr id="442" name="Google Shape;442;p46"/>
          <p:cNvSpPr txBox="1"/>
          <p:nvPr/>
        </p:nvSpPr>
        <p:spPr>
          <a:xfrm>
            <a:off x="4997200" y="4008000"/>
            <a:ext cx="4864500" cy="2976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000">
                <a:latin typeface="Helvetica Neue"/>
                <a:ea typeface="Helvetica Neue"/>
                <a:cs typeface="Helvetica Neue"/>
                <a:sym typeface="Helvetica Neue"/>
              </a:rPr>
              <a:t>Plot </a:t>
            </a:r>
            <a:r>
              <a:rPr lang="en" sz="1000">
                <a:latin typeface="Helvetica Neue"/>
                <a:ea typeface="Helvetica Neue"/>
                <a:cs typeface="Helvetica Neue"/>
                <a:sym typeface="Helvetica Neue"/>
              </a:rPr>
              <a:t>by </a:t>
            </a:r>
            <a:r>
              <a:rPr lang="en" sz="1000">
                <a:latin typeface="Helvetica Neue"/>
                <a:ea typeface="Helvetica Neue"/>
                <a:cs typeface="Helvetica Neue"/>
                <a:sym typeface="Helvetica Neue"/>
              </a:rPr>
              <a:t>R. Ambrose, S. Kay, R. Trotta</a:t>
            </a:r>
            <a:endParaRPr sz="10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6" name="Shape 446"/>
        <p:cNvGrpSpPr/>
        <p:nvPr/>
      </p:nvGrpSpPr>
      <p:grpSpPr>
        <a:xfrm>
          <a:off x="0" y="0"/>
          <a:ext cx="0" cy="0"/>
          <a:chOff x="0" y="0"/>
          <a:chExt cx="0" cy="0"/>
        </a:xfrm>
      </p:grpSpPr>
      <p:sp>
        <p:nvSpPr>
          <p:cNvPr id="447" name="Google Shape;447;p47"/>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Comparison of high and low ε [Q</a:t>
            </a:r>
            <a:r>
              <a:rPr baseline="30000" lang="en" sz="2400">
                <a:solidFill>
                  <a:schemeClr val="lt2"/>
                </a:solidFill>
                <a:latin typeface="Helvetica Neue"/>
                <a:ea typeface="Helvetica Neue"/>
                <a:cs typeface="Helvetica Neue"/>
                <a:sym typeface="Helvetica Neue"/>
              </a:rPr>
              <a:t>2</a:t>
            </a:r>
            <a:r>
              <a:rPr lang="en" sz="2400">
                <a:solidFill>
                  <a:schemeClr val="lt2"/>
                </a:solidFill>
                <a:latin typeface="Helvetica Neue"/>
                <a:ea typeface="Helvetica Neue"/>
                <a:cs typeface="Helvetica Neue"/>
                <a:sym typeface="Helvetica Neue"/>
              </a:rPr>
              <a:t>=3.0, W=2.32, x=0.40]</a:t>
            </a:r>
            <a:endParaRPr sz="2400">
              <a:solidFill>
                <a:schemeClr val="lt2"/>
              </a:solidFill>
              <a:latin typeface="Helvetica Neue"/>
              <a:ea typeface="Helvetica Neue"/>
              <a:cs typeface="Helvetica Neue"/>
              <a:sym typeface="Helvetica Neue"/>
            </a:endParaRPr>
          </a:p>
        </p:txBody>
      </p:sp>
      <p:sp>
        <p:nvSpPr>
          <p:cNvPr id="448" name="Google Shape;448;p47"/>
          <p:cNvSpPr txBox="1"/>
          <p:nvPr/>
        </p:nvSpPr>
        <p:spPr>
          <a:xfrm>
            <a:off x="311700" y="792025"/>
            <a:ext cx="3562800" cy="10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SzPts val="1600"/>
              <a:buFont typeface="Helvetica Neue"/>
              <a:buChar char="●"/>
            </a:pPr>
            <a:r>
              <a:rPr lang="en">
                <a:latin typeface="Helvetica Neue"/>
                <a:ea typeface="Helvetica Neue"/>
                <a:cs typeface="Helvetica Neue"/>
                <a:sym typeface="Helvetica Neue"/>
              </a:rPr>
              <a:t>[10.6 Gev (high ε), 6.2 Gev (low ε)]</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rgbClr val="000000"/>
              </a:buClr>
              <a:buSzPts val="1600"/>
              <a:buFont typeface="Helvetica Neue"/>
              <a:buChar char="●"/>
            </a:pPr>
            <a:r>
              <a:rPr lang="en">
                <a:latin typeface="Helvetica Neue"/>
                <a:ea typeface="Helvetica Neue"/>
                <a:cs typeface="Helvetica Neue"/>
                <a:sym typeface="Helvetica Neue"/>
              </a:rPr>
              <a:t>Left </a:t>
            </a:r>
            <a:r>
              <a:rPr lang="en">
                <a:latin typeface="Helvetica Neue"/>
                <a:ea typeface="Helvetica Neue"/>
                <a:cs typeface="Helvetica Neue"/>
                <a:sym typeface="Helvetica Neue"/>
              </a:rPr>
              <a:t>(θ</a:t>
            </a:r>
            <a:r>
              <a:rPr baseline="-25000" lang="en">
                <a:latin typeface="Helvetica Neue"/>
                <a:ea typeface="Helvetica Neue"/>
                <a:cs typeface="Helvetica Neue"/>
                <a:sym typeface="Helvetica Neue"/>
              </a:rPr>
              <a:t>high</a:t>
            </a:r>
            <a:r>
              <a:rPr lang="en">
                <a:latin typeface="Helvetica Neue"/>
                <a:ea typeface="Helvetica Neue"/>
                <a:cs typeface="Helvetica Neue"/>
                <a:sym typeface="Helvetica Neue"/>
              </a:rPr>
              <a:t>=21.18,θ</a:t>
            </a:r>
            <a:r>
              <a:rPr baseline="-25000" lang="en">
                <a:latin typeface="Helvetica Neue"/>
                <a:ea typeface="Helvetica Neue"/>
                <a:cs typeface="Helvetica Neue"/>
                <a:sym typeface="Helvetica Neue"/>
              </a:rPr>
              <a:t>low</a:t>
            </a:r>
            <a:r>
              <a:rPr lang="en">
                <a:latin typeface="Helvetica Neue"/>
                <a:ea typeface="Helvetica Neue"/>
                <a:cs typeface="Helvetica Neue"/>
                <a:sym typeface="Helvetica Neue"/>
              </a:rPr>
              <a:t>=16.28)</a:t>
            </a:r>
            <a:endParaRPr>
              <a:latin typeface="Helvetica Neue"/>
              <a:ea typeface="Helvetica Neue"/>
              <a:cs typeface="Helvetica Neue"/>
              <a:sym typeface="Helvetica Neue"/>
            </a:endParaRPr>
          </a:p>
        </p:txBody>
      </p:sp>
      <p:sp>
        <p:nvSpPr>
          <p:cNvPr id="449" name="Google Shape;449;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47"/>
          <p:cNvSpPr txBox="1"/>
          <p:nvPr/>
        </p:nvSpPr>
        <p:spPr>
          <a:xfrm>
            <a:off x="483575" y="1802400"/>
            <a:ext cx="17322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10.6 GeV (high ε)</a:t>
            </a:r>
            <a:endParaRPr>
              <a:latin typeface="Open Sans"/>
              <a:ea typeface="Open Sans"/>
              <a:cs typeface="Open Sans"/>
              <a:sym typeface="Open Sans"/>
            </a:endParaRPr>
          </a:p>
        </p:txBody>
      </p:sp>
      <p:sp>
        <p:nvSpPr>
          <p:cNvPr id="451" name="Google Shape;451;p47"/>
          <p:cNvSpPr txBox="1"/>
          <p:nvPr/>
        </p:nvSpPr>
        <p:spPr>
          <a:xfrm>
            <a:off x="4785950" y="1707175"/>
            <a:ext cx="17322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6.2 GeV (low ε)</a:t>
            </a:r>
            <a:endParaRPr>
              <a:latin typeface="Open Sans"/>
              <a:ea typeface="Open Sans"/>
              <a:cs typeface="Open Sans"/>
              <a:sym typeface="Open Sans"/>
            </a:endParaRPr>
          </a:p>
        </p:txBody>
      </p:sp>
      <p:pic>
        <p:nvPicPr>
          <p:cNvPr id="452" name="Google Shape;452;p47"/>
          <p:cNvPicPr preferRelativeResize="0"/>
          <p:nvPr/>
        </p:nvPicPr>
        <p:blipFill>
          <a:blip r:embed="rId3">
            <a:alphaModFix/>
          </a:blip>
          <a:stretch>
            <a:fillRect/>
          </a:stretch>
        </p:blipFill>
        <p:spPr>
          <a:xfrm>
            <a:off x="175288" y="3213025"/>
            <a:ext cx="2348767" cy="1625675"/>
          </a:xfrm>
          <a:prstGeom prst="rect">
            <a:avLst/>
          </a:prstGeom>
          <a:noFill/>
          <a:ln>
            <a:noFill/>
          </a:ln>
        </p:spPr>
      </p:pic>
      <p:pic>
        <p:nvPicPr>
          <p:cNvPr id="453" name="Google Shape;453;p47"/>
          <p:cNvPicPr preferRelativeResize="0"/>
          <p:nvPr/>
        </p:nvPicPr>
        <p:blipFill>
          <a:blip r:embed="rId4">
            <a:alphaModFix/>
          </a:blip>
          <a:stretch>
            <a:fillRect/>
          </a:stretch>
        </p:blipFill>
        <p:spPr>
          <a:xfrm>
            <a:off x="1892144" y="2059950"/>
            <a:ext cx="2363250" cy="1625675"/>
          </a:xfrm>
          <a:prstGeom prst="rect">
            <a:avLst/>
          </a:prstGeom>
          <a:noFill/>
          <a:ln>
            <a:noFill/>
          </a:ln>
        </p:spPr>
      </p:pic>
      <p:pic>
        <p:nvPicPr>
          <p:cNvPr id="454" name="Google Shape;454;p47"/>
          <p:cNvPicPr preferRelativeResize="0"/>
          <p:nvPr/>
        </p:nvPicPr>
        <p:blipFill>
          <a:blip r:embed="rId5">
            <a:alphaModFix/>
          </a:blip>
          <a:stretch>
            <a:fillRect/>
          </a:stretch>
        </p:blipFill>
        <p:spPr>
          <a:xfrm>
            <a:off x="4702619" y="3213025"/>
            <a:ext cx="2397356" cy="1625675"/>
          </a:xfrm>
          <a:prstGeom prst="rect">
            <a:avLst/>
          </a:prstGeom>
          <a:noFill/>
          <a:ln>
            <a:noFill/>
          </a:ln>
        </p:spPr>
      </p:pic>
      <p:pic>
        <p:nvPicPr>
          <p:cNvPr id="455" name="Google Shape;455;p47"/>
          <p:cNvPicPr preferRelativeResize="0"/>
          <p:nvPr/>
        </p:nvPicPr>
        <p:blipFill>
          <a:blip r:embed="rId6">
            <a:alphaModFix/>
          </a:blip>
          <a:stretch>
            <a:fillRect/>
          </a:stretch>
        </p:blipFill>
        <p:spPr>
          <a:xfrm>
            <a:off x="6518144" y="2061520"/>
            <a:ext cx="2363250" cy="1622530"/>
          </a:xfrm>
          <a:prstGeom prst="rect">
            <a:avLst/>
          </a:prstGeom>
          <a:noFill/>
          <a:ln>
            <a:noFill/>
          </a:ln>
        </p:spPr>
      </p:pic>
      <p:pic>
        <p:nvPicPr>
          <p:cNvPr id="456" name="Google Shape;456;p47"/>
          <p:cNvPicPr preferRelativeResize="0"/>
          <p:nvPr/>
        </p:nvPicPr>
        <p:blipFill>
          <a:blip r:embed="rId7">
            <a:alphaModFix/>
          </a:blip>
          <a:stretch>
            <a:fillRect/>
          </a:stretch>
        </p:blipFill>
        <p:spPr>
          <a:xfrm>
            <a:off x="5960050" y="696777"/>
            <a:ext cx="2065884" cy="1010400"/>
          </a:xfrm>
          <a:prstGeom prst="rect">
            <a:avLst/>
          </a:prstGeom>
          <a:noFill/>
          <a:ln>
            <a:noFill/>
          </a:ln>
        </p:spPr>
      </p:pic>
      <p:sp>
        <p:nvSpPr>
          <p:cNvPr id="457" name="Google Shape;457;p47"/>
          <p:cNvSpPr txBox="1"/>
          <p:nvPr/>
        </p:nvSpPr>
        <p:spPr>
          <a:xfrm>
            <a:off x="3922700" y="2763050"/>
            <a:ext cx="33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t</a:t>
            </a:r>
            <a:endParaRPr b="1">
              <a:solidFill>
                <a:srgbClr val="FF0000"/>
              </a:solidFill>
              <a:latin typeface="Open Sans"/>
              <a:ea typeface="Open Sans"/>
              <a:cs typeface="Open Sans"/>
              <a:sym typeface="Open Sans"/>
            </a:endParaRPr>
          </a:p>
        </p:txBody>
      </p:sp>
      <p:sp>
        <p:nvSpPr>
          <p:cNvPr id="458" name="Google Shape;458;p47"/>
          <p:cNvSpPr txBox="1"/>
          <p:nvPr/>
        </p:nvSpPr>
        <p:spPr>
          <a:xfrm>
            <a:off x="8580450" y="2763050"/>
            <a:ext cx="33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t</a:t>
            </a:r>
            <a:endParaRPr b="1">
              <a:solidFill>
                <a:srgbClr val="FF0000"/>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Comparison of high and low ε [Q</a:t>
            </a:r>
            <a:r>
              <a:rPr baseline="30000" lang="en" sz="2400">
                <a:solidFill>
                  <a:schemeClr val="lt2"/>
                </a:solidFill>
                <a:latin typeface="Helvetica Neue"/>
                <a:ea typeface="Helvetica Neue"/>
                <a:cs typeface="Helvetica Neue"/>
                <a:sym typeface="Helvetica Neue"/>
              </a:rPr>
              <a:t>2</a:t>
            </a:r>
            <a:r>
              <a:rPr lang="en" sz="2400">
                <a:solidFill>
                  <a:schemeClr val="lt2"/>
                </a:solidFill>
                <a:latin typeface="Helvetica Neue"/>
                <a:ea typeface="Helvetica Neue"/>
                <a:cs typeface="Helvetica Neue"/>
                <a:sym typeface="Helvetica Neue"/>
              </a:rPr>
              <a:t>=3.0, W=2.32, x=0.40]</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464" name="Google Shape;464;p48"/>
          <p:cNvSpPr txBox="1"/>
          <p:nvPr/>
        </p:nvSpPr>
        <p:spPr>
          <a:xfrm>
            <a:off x="311700" y="792025"/>
            <a:ext cx="8709600" cy="2421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SzPts val="1600"/>
              <a:buFont typeface="Helvetica Neue"/>
              <a:buChar char="●"/>
            </a:pPr>
            <a:r>
              <a:rPr lang="en">
                <a:latin typeface="Helvetica Neue"/>
                <a:ea typeface="Helvetica Neue"/>
                <a:cs typeface="Helvetica Neue"/>
                <a:sym typeface="Helvetica Neue"/>
              </a:rPr>
              <a:t>[10.6 Gev (high ε), 6.2 Gev (low ε)]</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rgbClr val="000000"/>
              </a:buClr>
              <a:buSzPts val="1600"/>
              <a:buFont typeface="Helvetica Neue"/>
              <a:buChar char="●"/>
            </a:pPr>
            <a:r>
              <a:rPr lang="en">
                <a:latin typeface="Helvetica Neue"/>
                <a:ea typeface="Helvetica Neue"/>
                <a:cs typeface="Helvetica Neue"/>
                <a:sym typeface="Helvetica Neue"/>
              </a:rPr>
              <a:t>Left (θ</a:t>
            </a:r>
            <a:r>
              <a:rPr baseline="-25000" lang="en">
                <a:latin typeface="Helvetica Neue"/>
                <a:ea typeface="Helvetica Neue"/>
                <a:cs typeface="Helvetica Neue"/>
                <a:sym typeface="Helvetica Neue"/>
              </a:rPr>
              <a:t>high</a:t>
            </a:r>
            <a:r>
              <a:rPr lang="en">
                <a:latin typeface="Helvetica Neue"/>
                <a:ea typeface="Helvetica Neue"/>
                <a:cs typeface="Helvetica Neue"/>
                <a:sym typeface="Helvetica Neue"/>
              </a:rPr>
              <a:t>=</a:t>
            </a:r>
            <a:r>
              <a:rPr lang="en">
                <a:latin typeface="Helvetica Neue"/>
                <a:ea typeface="Helvetica Neue"/>
                <a:cs typeface="Helvetica Neue"/>
                <a:sym typeface="Helvetica Neue"/>
              </a:rPr>
              <a:t>21.18</a:t>
            </a:r>
            <a:r>
              <a:rPr lang="en">
                <a:latin typeface="Helvetica Neue"/>
                <a:ea typeface="Helvetica Neue"/>
                <a:cs typeface="Helvetica Neue"/>
                <a:sym typeface="Helvetica Neue"/>
              </a:rPr>
              <a:t>,θ</a:t>
            </a:r>
            <a:r>
              <a:rPr baseline="-25000" lang="en">
                <a:latin typeface="Helvetica Neue"/>
                <a:ea typeface="Helvetica Neue"/>
                <a:cs typeface="Helvetica Neue"/>
                <a:sym typeface="Helvetica Neue"/>
              </a:rPr>
              <a:t>low</a:t>
            </a:r>
            <a:r>
              <a:rPr lang="en">
                <a:latin typeface="Helvetica Neue"/>
                <a:ea typeface="Helvetica Neue"/>
                <a:cs typeface="Helvetica Neue"/>
                <a:sym typeface="Helvetica Neue"/>
              </a:rPr>
              <a:t>=1</a:t>
            </a:r>
            <a:r>
              <a:rPr lang="en">
                <a:latin typeface="Helvetica Neue"/>
                <a:ea typeface="Helvetica Neue"/>
                <a:cs typeface="Helvetica Neue"/>
                <a:sym typeface="Helvetica Neue"/>
              </a:rPr>
              <a:t>6.28</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465" name="Google Shape;465;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6" name="Google Shape;466;p48"/>
          <p:cNvSpPr txBox="1"/>
          <p:nvPr/>
        </p:nvSpPr>
        <p:spPr>
          <a:xfrm>
            <a:off x="483575" y="1802400"/>
            <a:ext cx="17322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10.6 GeV (high ε)</a:t>
            </a:r>
            <a:endParaRPr>
              <a:latin typeface="Open Sans"/>
              <a:ea typeface="Open Sans"/>
              <a:cs typeface="Open Sans"/>
              <a:sym typeface="Open Sans"/>
            </a:endParaRPr>
          </a:p>
        </p:txBody>
      </p:sp>
      <p:sp>
        <p:nvSpPr>
          <p:cNvPr id="467" name="Google Shape;467;p48"/>
          <p:cNvSpPr txBox="1"/>
          <p:nvPr/>
        </p:nvSpPr>
        <p:spPr>
          <a:xfrm>
            <a:off x="4785950" y="1707175"/>
            <a:ext cx="17322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6.2 GeV (low ε)</a:t>
            </a:r>
            <a:endParaRPr>
              <a:latin typeface="Open Sans"/>
              <a:ea typeface="Open Sans"/>
              <a:cs typeface="Open Sans"/>
              <a:sym typeface="Open Sans"/>
            </a:endParaRPr>
          </a:p>
        </p:txBody>
      </p:sp>
      <p:pic>
        <p:nvPicPr>
          <p:cNvPr id="468" name="Google Shape;468;p48"/>
          <p:cNvPicPr preferRelativeResize="0"/>
          <p:nvPr/>
        </p:nvPicPr>
        <p:blipFill>
          <a:blip r:embed="rId3">
            <a:alphaModFix/>
          </a:blip>
          <a:stretch>
            <a:fillRect/>
          </a:stretch>
        </p:blipFill>
        <p:spPr>
          <a:xfrm>
            <a:off x="152400" y="2186350"/>
            <a:ext cx="4100610" cy="2804750"/>
          </a:xfrm>
          <a:prstGeom prst="rect">
            <a:avLst/>
          </a:prstGeom>
          <a:noFill/>
          <a:ln>
            <a:noFill/>
          </a:ln>
        </p:spPr>
      </p:pic>
      <p:pic>
        <p:nvPicPr>
          <p:cNvPr id="469" name="Google Shape;469;p48"/>
          <p:cNvPicPr preferRelativeResize="0"/>
          <p:nvPr/>
        </p:nvPicPr>
        <p:blipFill>
          <a:blip r:embed="rId4">
            <a:alphaModFix/>
          </a:blip>
          <a:stretch>
            <a:fillRect/>
          </a:stretch>
        </p:blipFill>
        <p:spPr>
          <a:xfrm>
            <a:off x="4405393" y="2186350"/>
            <a:ext cx="4198175" cy="2804750"/>
          </a:xfrm>
          <a:prstGeom prst="rect">
            <a:avLst/>
          </a:prstGeom>
          <a:noFill/>
          <a:ln>
            <a:noFill/>
          </a:ln>
        </p:spPr>
      </p:pic>
      <p:sp>
        <p:nvSpPr>
          <p:cNvPr id="470" name="Google Shape;470;p48"/>
          <p:cNvSpPr/>
          <p:nvPr/>
        </p:nvSpPr>
        <p:spPr>
          <a:xfrm flipH="1" rot="-5400000">
            <a:off x="993275" y="3041075"/>
            <a:ext cx="341400" cy="304500"/>
          </a:xfrm>
          <a:prstGeom prst="bentUpArrow">
            <a:avLst>
              <a:gd fmla="val 25000" name="adj1"/>
              <a:gd fmla="val 25000" name="adj2"/>
              <a:gd fmla="val 25000" name="adj3"/>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1" name="Google Shape;471;p48"/>
          <p:cNvSpPr/>
          <p:nvPr/>
        </p:nvSpPr>
        <p:spPr>
          <a:xfrm flipH="1" rot="-5400000">
            <a:off x="5253150" y="4266050"/>
            <a:ext cx="341400" cy="304500"/>
          </a:xfrm>
          <a:prstGeom prst="bentUpArrow">
            <a:avLst>
              <a:gd fmla="val 25000" name="adj1"/>
              <a:gd fmla="val 25000" name="adj2"/>
              <a:gd fmla="val 25000" name="adj3"/>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8"/>
          <p:cNvSpPr txBox="1"/>
          <p:nvPr/>
        </p:nvSpPr>
        <p:spPr>
          <a:xfrm>
            <a:off x="889450" y="2629025"/>
            <a:ext cx="1279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Open Sans"/>
                <a:ea typeface="Open Sans"/>
                <a:cs typeface="Open Sans"/>
                <a:sym typeface="Open Sans"/>
              </a:rPr>
              <a:t>Pion </a:t>
            </a:r>
            <a:endParaRPr sz="900">
              <a:solidFill>
                <a:srgbClr val="FF0000"/>
              </a:solidFill>
              <a:latin typeface="Open Sans"/>
              <a:ea typeface="Open Sans"/>
              <a:cs typeface="Open Sans"/>
              <a:sym typeface="Open Sans"/>
            </a:endParaRPr>
          </a:p>
          <a:p>
            <a:pPr indent="0" lvl="0" marL="0" rtl="0" algn="l">
              <a:spcBef>
                <a:spcPts val="0"/>
              </a:spcBef>
              <a:spcAft>
                <a:spcPts val="0"/>
              </a:spcAft>
              <a:buNone/>
            </a:pPr>
            <a:r>
              <a:rPr lang="en" sz="900">
                <a:solidFill>
                  <a:srgbClr val="FF0000"/>
                </a:solidFill>
                <a:latin typeface="Open Sans"/>
                <a:ea typeface="Open Sans"/>
                <a:cs typeface="Open Sans"/>
                <a:sym typeface="Open Sans"/>
              </a:rPr>
              <a:t>leakthrough</a:t>
            </a:r>
            <a:endParaRPr sz="900">
              <a:solidFill>
                <a:srgbClr val="FF0000"/>
              </a:solidFill>
              <a:latin typeface="Open Sans"/>
              <a:ea typeface="Open Sans"/>
              <a:cs typeface="Open Sans"/>
              <a:sym typeface="Open Sans"/>
            </a:endParaRPr>
          </a:p>
        </p:txBody>
      </p:sp>
      <p:sp>
        <p:nvSpPr>
          <p:cNvPr id="473" name="Google Shape;473;p48"/>
          <p:cNvSpPr txBox="1"/>
          <p:nvPr/>
        </p:nvSpPr>
        <p:spPr>
          <a:xfrm>
            <a:off x="4929850" y="3853988"/>
            <a:ext cx="1279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Open Sans"/>
                <a:ea typeface="Open Sans"/>
                <a:cs typeface="Open Sans"/>
                <a:sym typeface="Open Sans"/>
              </a:rPr>
              <a:t>Pion </a:t>
            </a:r>
            <a:endParaRPr sz="900">
              <a:solidFill>
                <a:srgbClr val="FF0000"/>
              </a:solidFill>
              <a:latin typeface="Open Sans"/>
              <a:ea typeface="Open Sans"/>
              <a:cs typeface="Open Sans"/>
              <a:sym typeface="Open Sans"/>
            </a:endParaRPr>
          </a:p>
          <a:p>
            <a:pPr indent="0" lvl="0" marL="0" rtl="0" algn="l">
              <a:spcBef>
                <a:spcPts val="0"/>
              </a:spcBef>
              <a:spcAft>
                <a:spcPts val="0"/>
              </a:spcAft>
              <a:buNone/>
            </a:pPr>
            <a:r>
              <a:rPr lang="en" sz="900">
                <a:solidFill>
                  <a:srgbClr val="FF0000"/>
                </a:solidFill>
                <a:latin typeface="Open Sans"/>
                <a:ea typeface="Open Sans"/>
                <a:cs typeface="Open Sans"/>
                <a:sym typeface="Open Sans"/>
              </a:rPr>
              <a:t>leakthrough</a:t>
            </a:r>
            <a:endParaRPr sz="900">
              <a:solidFill>
                <a:srgbClr val="FF0000"/>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7" name="Shape 477"/>
        <p:cNvGrpSpPr/>
        <p:nvPr/>
      </p:nvGrpSpPr>
      <p:grpSpPr>
        <a:xfrm>
          <a:off x="0" y="0"/>
          <a:ext cx="0" cy="0"/>
          <a:chOff x="0" y="0"/>
          <a:chExt cx="0" cy="0"/>
        </a:xfrm>
      </p:grpSpPr>
      <p:sp>
        <p:nvSpPr>
          <p:cNvPr id="478" name="Google Shape;478;p49"/>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Comparison of high and low ε [Q</a:t>
            </a:r>
            <a:r>
              <a:rPr baseline="30000" lang="en" sz="2400">
                <a:solidFill>
                  <a:schemeClr val="lt2"/>
                </a:solidFill>
                <a:latin typeface="Helvetica Neue"/>
                <a:ea typeface="Helvetica Neue"/>
                <a:cs typeface="Helvetica Neue"/>
                <a:sym typeface="Helvetica Neue"/>
              </a:rPr>
              <a:t>2</a:t>
            </a:r>
            <a:r>
              <a:rPr lang="en" sz="2400">
                <a:solidFill>
                  <a:schemeClr val="lt2"/>
                </a:solidFill>
                <a:latin typeface="Helvetica Neue"/>
                <a:ea typeface="Helvetica Neue"/>
                <a:cs typeface="Helvetica Neue"/>
                <a:sym typeface="Helvetica Neue"/>
              </a:rPr>
              <a:t>=3.0, W=3.14, x=0.25]</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479" name="Google Shape;479;p49"/>
          <p:cNvSpPr txBox="1"/>
          <p:nvPr/>
        </p:nvSpPr>
        <p:spPr>
          <a:xfrm>
            <a:off x="311700" y="792025"/>
            <a:ext cx="8709600" cy="2421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SzPts val="1600"/>
              <a:buFont typeface="Helvetica Neue"/>
              <a:buChar char="●"/>
            </a:pPr>
            <a:r>
              <a:rPr lang="en">
                <a:latin typeface="Helvetica Neue"/>
                <a:ea typeface="Helvetica Neue"/>
                <a:cs typeface="Helvetica Neue"/>
                <a:sym typeface="Helvetica Neue"/>
              </a:rPr>
              <a:t>[10.6 Gev (high ε), 8.2 Gev (low ε)]</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rgbClr val="000000"/>
              </a:buClr>
              <a:buSzPts val="1600"/>
              <a:buFont typeface="Helvetica Neue"/>
              <a:buChar char="●"/>
            </a:pPr>
            <a:r>
              <a:rPr lang="en">
                <a:latin typeface="Helvetica Neue"/>
                <a:ea typeface="Helvetica Neue"/>
                <a:cs typeface="Helvetica Neue"/>
                <a:sym typeface="Helvetica Neue"/>
              </a:rPr>
              <a:t>Center (θ</a:t>
            </a:r>
            <a:r>
              <a:rPr baseline="-25000" lang="en">
                <a:latin typeface="Helvetica Neue"/>
                <a:ea typeface="Helvetica Neue"/>
                <a:cs typeface="Helvetica Neue"/>
                <a:sym typeface="Helvetica Neue"/>
              </a:rPr>
              <a:t>high</a:t>
            </a:r>
            <a:r>
              <a:rPr lang="en">
                <a:latin typeface="Helvetica Neue"/>
                <a:ea typeface="Helvetica Neue"/>
                <a:cs typeface="Helvetica Neue"/>
                <a:sym typeface="Helvetica Neue"/>
              </a:rPr>
              <a:t>=</a:t>
            </a:r>
            <a:r>
              <a:rPr lang="en">
                <a:latin typeface="Helvetica Neue"/>
                <a:ea typeface="Helvetica Neue"/>
                <a:cs typeface="Helvetica Neue"/>
                <a:sym typeface="Helvetica Neue"/>
              </a:rPr>
              <a:t>9.42</a:t>
            </a:r>
            <a:r>
              <a:rPr lang="en">
                <a:latin typeface="Helvetica Neue"/>
                <a:ea typeface="Helvetica Neue"/>
                <a:cs typeface="Helvetica Neue"/>
                <a:sym typeface="Helvetica Neue"/>
              </a:rPr>
              <a:t>,θ</a:t>
            </a:r>
            <a:r>
              <a:rPr baseline="-25000" lang="en">
                <a:latin typeface="Helvetica Neue"/>
                <a:ea typeface="Helvetica Neue"/>
                <a:cs typeface="Helvetica Neue"/>
                <a:sym typeface="Helvetica Neue"/>
              </a:rPr>
              <a:t>low</a:t>
            </a:r>
            <a:r>
              <a:rPr lang="en">
                <a:latin typeface="Helvetica Neue"/>
                <a:ea typeface="Helvetica Neue"/>
                <a:cs typeface="Helvetica Neue"/>
                <a:sym typeface="Helvetica Neue"/>
              </a:rPr>
              <a:t>=</a:t>
            </a:r>
            <a:r>
              <a:rPr lang="en">
                <a:latin typeface="Helvetica Neue"/>
                <a:ea typeface="Helvetica Neue"/>
                <a:cs typeface="Helvetica Neue"/>
                <a:sym typeface="Helvetica Neue"/>
              </a:rPr>
              <a:t>6.89</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480" name="Google Shape;480;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1" name="Google Shape;481;p49"/>
          <p:cNvSpPr txBox="1"/>
          <p:nvPr/>
        </p:nvSpPr>
        <p:spPr>
          <a:xfrm>
            <a:off x="483575" y="1802400"/>
            <a:ext cx="17322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10.6 GeV (high ε)</a:t>
            </a:r>
            <a:endParaRPr>
              <a:latin typeface="Open Sans"/>
              <a:ea typeface="Open Sans"/>
              <a:cs typeface="Open Sans"/>
              <a:sym typeface="Open Sans"/>
            </a:endParaRPr>
          </a:p>
        </p:txBody>
      </p:sp>
      <p:sp>
        <p:nvSpPr>
          <p:cNvPr id="482" name="Google Shape;482;p49"/>
          <p:cNvSpPr txBox="1"/>
          <p:nvPr/>
        </p:nvSpPr>
        <p:spPr>
          <a:xfrm>
            <a:off x="4785950" y="1707175"/>
            <a:ext cx="17322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8.2 GeV (low ε)</a:t>
            </a:r>
            <a:endParaRPr>
              <a:latin typeface="Open Sans"/>
              <a:ea typeface="Open Sans"/>
              <a:cs typeface="Open Sans"/>
              <a:sym typeface="Open Sans"/>
            </a:endParaRPr>
          </a:p>
        </p:txBody>
      </p:sp>
      <p:pic>
        <p:nvPicPr>
          <p:cNvPr id="483" name="Google Shape;483;p49"/>
          <p:cNvPicPr preferRelativeResize="0"/>
          <p:nvPr/>
        </p:nvPicPr>
        <p:blipFill>
          <a:blip r:embed="rId3">
            <a:alphaModFix/>
          </a:blip>
          <a:stretch>
            <a:fillRect/>
          </a:stretch>
        </p:blipFill>
        <p:spPr>
          <a:xfrm>
            <a:off x="152400" y="3365425"/>
            <a:ext cx="2511460" cy="1625675"/>
          </a:xfrm>
          <a:prstGeom prst="rect">
            <a:avLst/>
          </a:prstGeom>
          <a:noFill/>
          <a:ln>
            <a:noFill/>
          </a:ln>
        </p:spPr>
      </p:pic>
      <p:pic>
        <p:nvPicPr>
          <p:cNvPr id="484" name="Google Shape;484;p49"/>
          <p:cNvPicPr preferRelativeResize="0"/>
          <p:nvPr/>
        </p:nvPicPr>
        <p:blipFill>
          <a:blip r:embed="rId4">
            <a:alphaModFix/>
          </a:blip>
          <a:stretch>
            <a:fillRect/>
          </a:stretch>
        </p:blipFill>
        <p:spPr>
          <a:xfrm>
            <a:off x="1830610" y="2190975"/>
            <a:ext cx="2322393" cy="1625675"/>
          </a:xfrm>
          <a:prstGeom prst="rect">
            <a:avLst/>
          </a:prstGeom>
          <a:noFill/>
          <a:ln>
            <a:noFill/>
          </a:ln>
        </p:spPr>
      </p:pic>
      <p:pic>
        <p:nvPicPr>
          <p:cNvPr id="485" name="Google Shape;485;p49"/>
          <p:cNvPicPr preferRelativeResize="0"/>
          <p:nvPr/>
        </p:nvPicPr>
        <p:blipFill>
          <a:blip r:embed="rId5">
            <a:alphaModFix/>
          </a:blip>
          <a:stretch>
            <a:fillRect/>
          </a:stretch>
        </p:blipFill>
        <p:spPr>
          <a:xfrm>
            <a:off x="4660203" y="3365425"/>
            <a:ext cx="2459489" cy="1625675"/>
          </a:xfrm>
          <a:prstGeom prst="rect">
            <a:avLst/>
          </a:prstGeom>
          <a:noFill/>
          <a:ln>
            <a:noFill/>
          </a:ln>
        </p:spPr>
      </p:pic>
      <p:pic>
        <p:nvPicPr>
          <p:cNvPr id="486" name="Google Shape;486;p49"/>
          <p:cNvPicPr preferRelativeResize="0"/>
          <p:nvPr/>
        </p:nvPicPr>
        <p:blipFill>
          <a:blip r:embed="rId6">
            <a:alphaModFix/>
          </a:blip>
          <a:stretch>
            <a:fillRect/>
          </a:stretch>
        </p:blipFill>
        <p:spPr>
          <a:xfrm>
            <a:off x="6518144" y="2205329"/>
            <a:ext cx="2322400" cy="1596965"/>
          </a:xfrm>
          <a:prstGeom prst="rect">
            <a:avLst/>
          </a:prstGeom>
          <a:noFill/>
          <a:ln>
            <a:noFill/>
          </a:ln>
        </p:spPr>
      </p:pic>
      <p:sp>
        <p:nvSpPr>
          <p:cNvPr id="487" name="Google Shape;487;p49"/>
          <p:cNvSpPr txBox="1"/>
          <p:nvPr/>
        </p:nvSpPr>
        <p:spPr>
          <a:xfrm>
            <a:off x="3876950" y="2878800"/>
            <a:ext cx="33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t</a:t>
            </a:r>
            <a:endParaRPr b="1">
              <a:solidFill>
                <a:srgbClr val="FF0000"/>
              </a:solidFill>
              <a:latin typeface="Open Sans"/>
              <a:ea typeface="Open Sans"/>
              <a:cs typeface="Open Sans"/>
              <a:sym typeface="Open Sans"/>
            </a:endParaRPr>
          </a:p>
        </p:txBody>
      </p:sp>
      <p:sp>
        <p:nvSpPr>
          <p:cNvPr id="488" name="Google Shape;488;p49"/>
          <p:cNvSpPr txBox="1"/>
          <p:nvPr/>
        </p:nvSpPr>
        <p:spPr>
          <a:xfrm>
            <a:off x="8580450" y="2878800"/>
            <a:ext cx="33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t</a:t>
            </a:r>
            <a:endParaRPr b="1">
              <a:solidFill>
                <a:srgbClr val="FF0000"/>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2" name="Shape 492"/>
        <p:cNvGrpSpPr/>
        <p:nvPr/>
      </p:nvGrpSpPr>
      <p:grpSpPr>
        <a:xfrm>
          <a:off x="0" y="0"/>
          <a:ext cx="0" cy="0"/>
          <a:chOff x="0" y="0"/>
          <a:chExt cx="0" cy="0"/>
        </a:xfrm>
      </p:grpSpPr>
      <p:sp>
        <p:nvSpPr>
          <p:cNvPr id="493" name="Google Shape;493;p50"/>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Comparison of high and low ε [Q</a:t>
            </a:r>
            <a:r>
              <a:rPr baseline="30000" lang="en" sz="2400">
                <a:solidFill>
                  <a:schemeClr val="lt2"/>
                </a:solidFill>
                <a:latin typeface="Helvetica Neue"/>
                <a:ea typeface="Helvetica Neue"/>
                <a:cs typeface="Helvetica Neue"/>
                <a:sym typeface="Helvetica Neue"/>
              </a:rPr>
              <a:t>2</a:t>
            </a:r>
            <a:r>
              <a:rPr lang="en" sz="2400">
                <a:solidFill>
                  <a:schemeClr val="lt2"/>
                </a:solidFill>
                <a:latin typeface="Helvetica Neue"/>
                <a:ea typeface="Helvetica Neue"/>
                <a:cs typeface="Helvetica Neue"/>
                <a:sym typeface="Helvetica Neue"/>
              </a:rPr>
              <a:t>=3.0, W=3.14, x=0.25]</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494" name="Google Shape;494;p50"/>
          <p:cNvSpPr txBox="1"/>
          <p:nvPr/>
        </p:nvSpPr>
        <p:spPr>
          <a:xfrm>
            <a:off x="311700" y="792025"/>
            <a:ext cx="8709600" cy="2421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SzPts val="1600"/>
              <a:buFont typeface="Helvetica Neue"/>
              <a:buChar char="●"/>
            </a:pPr>
            <a:r>
              <a:rPr lang="en">
                <a:latin typeface="Helvetica Neue"/>
                <a:ea typeface="Helvetica Neue"/>
                <a:cs typeface="Helvetica Neue"/>
                <a:sym typeface="Helvetica Neue"/>
              </a:rPr>
              <a:t>[10.6 Gev (high ε), 8.2 Gev (low ε)]</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rgbClr val="000000"/>
              </a:buClr>
              <a:buSzPts val="1600"/>
              <a:buFont typeface="Helvetica Neue"/>
              <a:buChar char="●"/>
            </a:pPr>
            <a:r>
              <a:rPr lang="en">
                <a:latin typeface="Helvetica Neue"/>
                <a:ea typeface="Helvetica Neue"/>
                <a:cs typeface="Helvetica Neue"/>
                <a:sym typeface="Helvetica Neue"/>
              </a:rPr>
              <a:t>Center (θ</a:t>
            </a:r>
            <a:r>
              <a:rPr baseline="-25000" lang="en">
                <a:latin typeface="Helvetica Neue"/>
                <a:ea typeface="Helvetica Neue"/>
                <a:cs typeface="Helvetica Neue"/>
                <a:sym typeface="Helvetica Neue"/>
              </a:rPr>
              <a:t>high</a:t>
            </a:r>
            <a:r>
              <a:rPr lang="en">
                <a:latin typeface="Helvetica Neue"/>
                <a:ea typeface="Helvetica Neue"/>
                <a:cs typeface="Helvetica Neue"/>
                <a:sym typeface="Helvetica Neue"/>
              </a:rPr>
              <a:t>=9.42,θ</a:t>
            </a:r>
            <a:r>
              <a:rPr baseline="-25000" lang="en">
                <a:latin typeface="Helvetica Neue"/>
                <a:ea typeface="Helvetica Neue"/>
                <a:cs typeface="Helvetica Neue"/>
                <a:sym typeface="Helvetica Neue"/>
              </a:rPr>
              <a:t>low</a:t>
            </a:r>
            <a:r>
              <a:rPr lang="en">
                <a:latin typeface="Helvetica Neue"/>
                <a:ea typeface="Helvetica Neue"/>
                <a:cs typeface="Helvetica Neue"/>
                <a:sym typeface="Helvetica Neue"/>
              </a:rPr>
              <a:t>=6.89)</a:t>
            </a:r>
            <a:endParaRPr>
              <a:latin typeface="Helvetica Neue"/>
              <a:ea typeface="Helvetica Neue"/>
              <a:cs typeface="Helvetica Neue"/>
              <a:sym typeface="Helvetica Neue"/>
            </a:endParaRPr>
          </a:p>
        </p:txBody>
      </p:sp>
      <p:sp>
        <p:nvSpPr>
          <p:cNvPr id="495" name="Google Shape;49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6" name="Google Shape;496;p50"/>
          <p:cNvSpPr txBox="1"/>
          <p:nvPr/>
        </p:nvSpPr>
        <p:spPr>
          <a:xfrm>
            <a:off x="483575" y="1802400"/>
            <a:ext cx="17322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10.6 GeV (high ε)</a:t>
            </a:r>
            <a:endParaRPr>
              <a:latin typeface="Open Sans"/>
              <a:ea typeface="Open Sans"/>
              <a:cs typeface="Open Sans"/>
              <a:sym typeface="Open Sans"/>
            </a:endParaRPr>
          </a:p>
        </p:txBody>
      </p:sp>
      <p:sp>
        <p:nvSpPr>
          <p:cNvPr id="497" name="Google Shape;497;p50"/>
          <p:cNvSpPr txBox="1"/>
          <p:nvPr/>
        </p:nvSpPr>
        <p:spPr>
          <a:xfrm>
            <a:off x="4785950" y="1707175"/>
            <a:ext cx="17322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8.2 GeV (low ε)</a:t>
            </a:r>
            <a:endParaRPr>
              <a:latin typeface="Open Sans"/>
              <a:ea typeface="Open Sans"/>
              <a:cs typeface="Open Sans"/>
              <a:sym typeface="Open Sans"/>
            </a:endParaRPr>
          </a:p>
        </p:txBody>
      </p:sp>
      <p:pic>
        <p:nvPicPr>
          <p:cNvPr id="498" name="Google Shape;498;p50"/>
          <p:cNvPicPr preferRelativeResize="0"/>
          <p:nvPr/>
        </p:nvPicPr>
        <p:blipFill>
          <a:blip r:embed="rId3">
            <a:alphaModFix/>
          </a:blip>
          <a:stretch>
            <a:fillRect/>
          </a:stretch>
        </p:blipFill>
        <p:spPr>
          <a:xfrm>
            <a:off x="311694" y="2175025"/>
            <a:ext cx="3979236" cy="2804750"/>
          </a:xfrm>
          <a:prstGeom prst="rect">
            <a:avLst/>
          </a:prstGeom>
          <a:noFill/>
          <a:ln>
            <a:noFill/>
          </a:ln>
        </p:spPr>
      </p:pic>
      <p:pic>
        <p:nvPicPr>
          <p:cNvPr id="499" name="Google Shape;499;p50"/>
          <p:cNvPicPr preferRelativeResize="0"/>
          <p:nvPr/>
        </p:nvPicPr>
        <p:blipFill>
          <a:blip r:embed="rId4">
            <a:alphaModFix/>
          </a:blip>
          <a:stretch>
            <a:fillRect/>
          </a:stretch>
        </p:blipFill>
        <p:spPr>
          <a:xfrm>
            <a:off x="4443321" y="2186350"/>
            <a:ext cx="4077190" cy="2804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3" name="Shape 503"/>
        <p:cNvGrpSpPr/>
        <p:nvPr/>
      </p:nvGrpSpPr>
      <p:grpSpPr>
        <a:xfrm>
          <a:off x="0" y="0"/>
          <a:ext cx="0" cy="0"/>
          <a:chOff x="0" y="0"/>
          <a:chExt cx="0" cy="0"/>
        </a:xfrm>
      </p:grpSpPr>
      <p:sp>
        <p:nvSpPr>
          <p:cNvPr id="504" name="Google Shape;504;p51"/>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Comparison of high and low ε [Q</a:t>
            </a:r>
            <a:r>
              <a:rPr baseline="30000" lang="en" sz="2400">
                <a:solidFill>
                  <a:schemeClr val="lt2"/>
                </a:solidFill>
                <a:latin typeface="Helvetica Neue"/>
                <a:ea typeface="Helvetica Neue"/>
                <a:cs typeface="Helvetica Neue"/>
                <a:sym typeface="Helvetica Neue"/>
              </a:rPr>
              <a:t>2</a:t>
            </a:r>
            <a:r>
              <a:rPr lang="en" sz="2400">
                <a:solidFill>
                  <a:schemeClr val="lt2"/>
                </a:solidFill>
                <a:latin typeface="Helvetica Neue"/>
                <a:ea typeface="Helvetica Neue"/>
                <a:cs typeface="Helvetica Neue"/>
                <a:sym typeface="Helvetica Neue"/>
              </a:rPr>
              <a:t>=3.0, W=3.14, x=0.25]</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505" name="Google Shape;505;p51"/>
          <p:cNvSpPr txBox="1"/>
          <p:nvPr/>
        </p:nvSpPr>
        <p:spPr>
          <a:xfrm>
            <a:off x="311700" y="792025"/>
            <a:ext cx="8709600" cy="2421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SzPts val="1600"/>
              <a:buFont typeface="Helvetica Neue"/>
              <a:buChar char="●"/>
            </a:pPr>
            <a:r>
              <a:rPr lang="en">
                <a:latin typeface="Helvetica Neue"/>
                <a:ea typeface="Helvetica Neue"/>
                <a:cs typeface="Helvetica Neue"/>
                <a:sym typeface="Helvetica Neue"/>
              </a:rPr>
              <a:t>[10.6 Gev (high ε)]</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rgbClr val="000000"/>
              </a:buClr>
              <a:buSzPts val="1600"/>
              <a:buFont typeface="Helvetica Neue"/>
              <a:buChar char="●"/>
            </a:pPr>
            <a:r>
              <a:rPr lang="en">
                <a:latin typeface="Helvetica Neue"/>
                <a:ea typeface="Helvetica Neue"/>
                <a:cs typeface="Helvetica Neue"/>
                <a:sym typeface="Helvetica Neue"/>
              </a:rPr>
              <a:t>Right (θ</a:t>
            </a:r>
            <a:r>
              <a:rPr baseline="-25000" lang="en">
                <a:latin typeface="Helvetica Neue"/>
                <a:ea typeface="Helvetica Neue"/>
                <a:cs typeface="Helvetica Neue"/>
                <a:sym typeface="Helvetica Neue"/>
              </a:rPr>
              <a:t>high</a:t>
            </a:r>
            <a:r>
              <a:rPr lang="en">
                <a:latin typeface="Helvetica Neue"/>
                <a:ea typeface="Helvetica Neue"/>
                <a:cs typeface="Helvetica Neue"/>
                <a:sym typeface="Helvetica Neue"/>
              </a:rPr>
              <a:t>=</a:t>
            </a:r>
            <a:r>
              <a:rPr lang="en">
                <a:latin typeface="Helvetica Neue"/>
                <a:ea typeface="Helvetica Neue"/>
                <a:cs typeface="Helvetica Neue"/>
                <a:sym typeface="Helvetica Neue"/>
              </a:rPr>
              <a:t>6.65</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506" name="Google Shape;506;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51"/>
          <p:cNvSpPr txBox="1"/>
          <p:nvPr/>
        </p:nvSpPr>
        <p:spPr>
          <a:xfrm>
            <a:off x="483575" y="1802400"/>
            <a:ext cx="17322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10.6 GeV (high ε)</a:t>
            </a:r>
            <a:endParaRPr>
              <a:latin typeface="Open Sans"/>
              <a:ea typeface="Open Sans"/>
              <a:cs typeface="Open Sans"/>
              <a:sym typeface="Open Sans"/>
            </a:endParaRPr>
          </a:p>
        </p:txBody>
      </p:sp>
      <p:pic>
        <p:nvPicPr>
          <p:cNvPr id="508" name="Google Shape;508;p51"/>
          <p:cNvPicPr preferRelativeResize="0"/>
          <p:nvPr/>
        </p:nvPicPr>
        <p:blipFill>
          <a:blip r:embed="rId3">
            <a:alphaModFix/>
          </a:blip>
          <a:stretch>
            <a:fillRect/>
          </a:stretch>
        </p:blipFill>
        <p:spPr>
          <a:xfrm>
            <a:off x="152400" y="3365425"/>
            <a:ext cx="2446353" cy="1625675"/>
          </a:xfrm>
          <a:prstGeom prst="rect">
            <a:avLst/>
          </a:prstGeom>
          <a:noFill/>
          <a:ln>
            <a:noFill/>
          </a:ln>
        </p:spPr>
      </p:pic>
      <p:pic>
        <p:nvPicPr>
          <p:cNvPr id="509" name="Google Shape;509;p51"/>
          <p:cNvPicPr preferRelativeResize="0"/>
          <p:nvPr/>
        </p:nvPicPr>
        <p:blipFill>
          <a:blip r:embed="rId4">
            <a:alphaModFix/>
          </a:blip>
          <a:stretch>
            <a:fillRect/>
          </a:stretch>
        </p:blipFill>
        <p:spPr>
          <a:xfrm>
            <a:off x="1924103" y="2187175"/>
            <a:ext cx="2353895" cy="1625675"/>
          </a:xfrm>
          <a:prstGeom prst="rect">
            <a:avLst/>
          </a:prstGeom>
          <a:noFill/>
          <a:ln>
            <a:noFill/>
          </a:ln>
        </p:spPr>
      </p:pic>
      <p:sp>
        <p:nvSpPr>
          <p:cNvPr id="510" name="Google Shape;510;p51"/>
          <p:cNvSpPr txBox="1"/>
          <p:nvPr/>
        </p:nvSpPr>
        <p:spPr>
          <a:xfrm>
            <a:off x="3945300" y="2916925"/>
            <a:ext cx="33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t</a:t>
            </a:r>
            <a:endParaRPr b="1">
              <a:solidFill>
                <a:srgbClr val="FF0000"/>
              </a:solidFill>
              <a:latin typeface="Open Sans"/>
              <a:ea typeface="Open Sans"/>
              <a:cs typeface="Open Sans"/>
              <a:sym typeface="Open Sans"/>
            </a:endParaRPr>
          </a:p>
        </p:txBody>
      </p:sp>
      <p:pic>
        <p:nvPicPr>
          <p:cNvPr id="511" name="Google Shape;511;p51"/>
          <p:cNvPicPr preferRelativeResize="0"/>
          <p:nvPr/>
        </p:nvPicPr>
        <p:blipFill>
          <a:blip r:embed="rId5">
            <a:alphaModFix/>
          </a:blip>
          <a:stretch>
            <a:fillRect/>
          </a:stretch>
        </p:blipFill>
        <p:spPr>
          <a:xfrm>
            <a:off x="4504495" y="2187175"/>
            <a:ext cx="4083659" cy="2804750"/>
          </a:xfrm>
          <a:prstGeom prst="rect">
            <a:avLst/>
          </a:prstGeom>
          <a:noFill/>
          <a:ln>
            <a:noFill/>
          </a:ln>
        </p:spPr>
      </p:pic>
      <p:pic>
        <p:nvPicPr>
          <p:cNvPr id="512" name="Google Shape;512;p51"/>
          <p:cNvPicPr preferRelativeResize="0"/>
          <p:nvPr/>
        </p:nvPicPr>
        <p:blipFill>
          <a:blip r:embed="rId6">
            <a:alphaModFix/>
          </a:blip>
          <a:stretch>
            <a:fillRect/>
          </a:stretch>
        </p:blipFill>
        <p:spPr>
          <a:xfrm>
            <a:off x="4997375" y="792025"/>
            <a:ext cx="2803201" cy="1363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Try All Six Flavors!</a:t>
            </a:r>
            <a:endParaRPr sz="2400">
              <a:solidFill>
                <a:schemeClr val="lt2"/>
              </a:solidFill>
              <a:latin typeface="Helvetica Neue"/>
              <a:ea typeface="Helvetica Neue"/>
              <a:cs typeface="Helvetica Neue"/>
              <a:sym typeface="Helvetica Neue"/>
            </a:endParaRPr>
          </a:p>
        </p:txBody>
      </p:sp>
      <p:sp>
        <p:nvSpPr>
          <p:cNvPr id="104" name="Google Shape;104;p16"/>
          <p:cNvSpPr txBox="1"/>
          <p:nvPr>
            <p:ph idx="1" type="body"/>
          </p:nvPr>
        </p:nvSpPr>
        <p:spPr>
          <a:xfrm>
            <a:off x="311700" y="803900"/>
            <a:ext cx="4962000" cy="19353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Quarks, similar to leptons, have </a:t>
            </a:r>
            <a:r>
              <a:rPr lang="en" sz="1600">
                <a:solidFill>
                  <a:srgbClr val="FF0000"/>
                </a:solidFill>
                <a:latin typeface="Helvetica Neue"/>
                <a:ea typeface="Helvetica Neue"/>
                <a:cs typeface="Helvetica Neue"/>
                <a:sym typeface="Helvetica Neue"/>
              </a:rPr>
              <a:t>six flavors</a:t>
            </a:r>
            <a:endParaRPr sz="1600">
              <a:solidFill>
                <a:srgbClr val="FF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Everyday matter is made of </a:t>
            </a:r>
            <a:r>
              <a:rPr lang="en" sz="1600">
                <a:solidFill>
                  <a:srgbClr val="FF0000"/>
                </a:solidFill>
                <a:latin typeface="Helvetica Neue"/>
                <a:ea typeface="Helvetica Neue"/>
                <a:cs typeface="Helvetica Neue"/>
                <a:sym typeface="Helvetica Neue"/>
              </a:rPr>
              <a:t>protons</a:t>
            </a:r>
            <a:r>
              <a:rPr lang="en" sz="1600">
                <a:solidFill>
                  <a:srgbClr val="000000"/>
                </a:solidFill>
                <a:latin typeface="Helvetica Neue"/>
                <a:ea typeface="Helvetica Neue"/>
                <a:cs typeface="Helvetica Neue"/>
                <a:sym typeface="Helvetica Neue"/>
              </a:rPr>
              <a:t> and </a:t>
            </a:r>
            <a:r>
              <a:rPr lang="en" sz="1600">
                <a:solidFill>
                  <a:srgbClr val="FF0000"/>
                </a:solidFill>
                <a:latin typeface="Helvetica Neue"/>
                <a:ea typeface="Helvetica Neue"/>
                <a:cs typeface="Helvetica Neue"/>
                <a:sym typeface="Helvetica Neue"/>
              </a:rPr>
              <a:t>neutrons</a:t>
            </a:r>
            <a:r>
              <a:rPr lang="en" sz="1600">
                <a:solidFill>
                  <a:srgbClr val="000000"/>
                </a:solidFill>
                <a:latin typeface="Helvetica Neue"/>
                <a:ea typeface="Helvetica Neue"/>
                <a:cs typeface="Helvetica Neue"/>
                <a:sym typeface="Helvetica Neue"/>
              </a:rPr>
              <a:t>, which are made of the light up and down quarks</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strong force mediates massless </a:t>
            </a:r>
            <a:r>
              <a:rPr lang="en" sz="1600">
                <a:solidFill>
                  <a:srgbClr val="FF0000"/>
                </a:solidFill>
                <a:latin typeface="Helvetica Neue"/>
                <a:ea typeface="Helvetica Neue"/>
                <a:cs typeface="Helvetica Neue"/>
                <a:sym typeface="Helvetica Neue"/>
              </a:rPr>
              <a:t>gluons</a:t>
            </a:r>
            <a:r>
              <a:rPr lang="en" sz="1600">
                <a:solidFill>
                  <a:srgbClr val="000000"/>
                </a:solidFill>
                <a:latin typeface="Helvetica Neue"/>
                <a:ea typeface="Helvetica Neue"/>
                <a:cs typeface="Helvetica Neue"/>
                <a:sym typeface="Helvetica Neue"/>
              </a:rPr>
              <a:t> between quarks, like how </a:t>
            </a:r>
            <a:r>
              <a:rPr lang="en" sz="1600">
                <a:solidFill>
                  <a:srgbClr val="FF0000"/>
                </a:solidFill>
                <a:latin typeface="Helvetica Neue"/>
                <a:ea typeface="Helvetica Neue"/>
                <a:cs typeface="Helvetica Neue"/>
                <a:sym typeface="Helvetica Neue"/>
              </a:rPr>
              <a:t>photons</a:t>
            </a:r>
            <a:r>
              <a:rPr lang="en" sz="1600">
                <a:solidFill>
                  <a:srgbClr val="000000"/>
                </a:solidFill>
                <a:latin typeface="Helvetica Neue"/>
                <a:ea typeface="Helvetica Neue"/>
                <a:cs typeface="Helvetica Neue"/>
                <a:sym typeface="Helvetica Neue"/>
              </a:rPr>
              <a:t> are the mediating force carrier between charged particles</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These gluons interact with the up and down quarks, rapidly changing colors to make what we see as protons and neutrons</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Hadrons are color-neutral bound states of quarks</a:t>
            </a:r>
            <a:endParaRPr>
              <a:solidFill>
                <a:srgbClr val="000000"/>
              </a:solidFill>
              <a:latin typeface="Helvetica Neue"/>
              <a:ea typeface="Helvetica Neue"/>
              <a:cs typeface="Helvetica Neue"/>
              <a:sym typeface="Helvetica Neue"/>
            </a:endParaRPr>
          </a:p>
          <a:p>
            <a:pPr indent="-317500" lvl="2" marL="13716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three valence quarks (</a:t>
            </a:r>
            <a:r>
              <a:rPr lang="en">
                <a:solidFill>
                  <a:srgbClr val="FF0000"/>
                </a:solidFill>
                <a:latin typeface="Helvetica Neue"/>
                <a:ea typeface="Helvetica Neue"/>
                <a:cs typeface="Helvetica Neue"/>
                <a:sym typeface="Helvetica Neue"/>
              </a:rPr>
              <a:t>baryons</a:t>
            </a:r>
            <a:r>
              <a:rPr lang="en">
                <a:solidFill>
                  <a:srgbClr val="000000"/>
                </a:solidFill>
                <a:latin typeface="Helvetica Neue"/>
                <a:ea typeface="Helvetica Neue"/>
                <a:cs typeface="Helvetica Neue"/>
                <a:sym typeface="Helvetica Neue"/>
              </a:rPr>
              <a:t>) </a:t>
            </a:r>
            <a:endParaRPr>
              <a:solidFill>
                <a:srgbClr val="000000"/>
              </a:solidFill>
              <a:latin typeface="Helvetica Neue"/>
              <a:ea typeface="Helvetica Neue"/>
              <a:cs typeface="Helvetica Neue"/>
              <a:sym typeface="Helvetica Neue"/>
            </a:endParaRPr>
          </a:p>
          <a:p>
            <a:pPr indent="-317500" lvl="2" marL="13716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valence quark-antiquark pair (</a:t>
            </a:r>
            <a:r>
              <a:rPr lang="en">
                <a:solidFill>
                  <a:srgbClr val="FF0000"/>
                </a:solidFill>
                <a:latin typeface="Helvetica Neue"/>
                <a:ea typeface="Helvetica Neue"/>
                <a:cs typeface="Helvetica Neue"/>
                <a:sym typeface="Helvetica Neue"/>
              </a:rPr>
              <a:t>mesons</a:t>
            </a:r>
            <a:r>
              <a:rPr lang="en">
                <a:solidFill>
                  <a:srgbClr val="000000"/>
                </a:solidFill>
                <a:latin typeface="Helvetica Neue"/>
                <a:ea typeface="Helvetica Neue"/>
                <a:cs typeface="Helvetica Neue"/>
                <a:sym typeface="Helvetica Neue"/>
              </a:rPr>
              <a:t>)</a:t>
            </a:r>
            <a:endParaRPr>
              <a:solidFill>
                <a:srgbClr val="000000"/>
              </a:solidFill>
              <a:latin typeface="Helvetica Neue"/>
              <a:ea typeface="Helvetica Neue"/>
              <a:cs typeface="Helvetica Neue"/>
              <a:sym typeface="Helvetica Neue"/>
            </a:endParaRPr>
          </a:p>
          <a:p>
            <a:pPr indent="0" lvl="0" marL="457200" rtl="0" algn="l">
              <a:spcBef>
                <a:spcPts val="1000"/>
              </a:spcBef>
              <a:spcAft>
                <a:spcPts val="1600"/>
              </a:spcAft>
              <a:buNone/>
            </a:pPr>
            <a:r>
              <a:t/>
            </a:r>
            <a:endParaRPr sz="1600">
              <a:solidFill>
                <a:srgbClr val="000000"/>
              </a:solidFill>
              <a:latin typeface="Helvetica Neue"/>
              <a:ea typeface="Helvetica Neue"/>
              <a:cs typeface="Helvetica Neue"/>
              <a:sym typeface="Helvetica Neue"/>
            </a:endParaRPr>
          </a:p>
        </p:txBody>
      </p:sp>
      <p:sp>
        <p:nvSpPr>
          <p:cNvPr id="105" name="Google Shape;10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6"/>
          <p:cNvPicPr preferRelativeResize="0"/>
          <p:nvPr/>
        </p:nvPicPr>
        <p:blipFill>
          <a:blip r:embed="rId3">
            <a:alphaModFix/>
          </a:blip>
          <a:stretch>
            <a:fillRect/>
          </a:stretch>
        </p:blipFill>
        <p:spPr>
          <a:xfrm>
            <a:off x="5493275" y="1201635"/>
            <a:ext cx="3202652" cy="3063850"/>
          </a:xfrm>
          <a:prstGeom prst="rect">
            <a:avLst/>
          </a:prstGeom>
          <a:noFill/>
          <a:ln>
            <a:noFill/>
          </a:ln>
        </p:spPr>
      </p:pic>
      <p:sp>
        <p:nvSpPr>
          <p:cNvPr id="107" name="Google Shape;107;p16"/>
          <p:cNvSpPr/>
          <p:nvPr/>
        </p:nvSpPr>
        <p:spPr>
          <a:xfrm>
            <a:off x="5720175" y="1813700"/>
            <a:ext cx="1739400" cy="1171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7459575" y="1813700"/>
            <a:ext cx="548700" cy="5727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6" name="Shape 516"/>
        <p:cNvGrpSpPr/>
        <p:nvPr/>
      </p:nvGrpSpPr>
      <p:grpSpPr>
        <a:xfrm>
          <a:off x="0" y="0"/>
          <a:ext cx="0" cy="0"/>
          <a:chOff x="0" y="0"/>
          <a:chExt cx="0" cy="0"/>
        </a:xfrm>
      </p:grpSpPr>
      <p:sp>
        <p:nvSpPr>
          <p:cNvPr id="517" name="Google Shape;517;p52"/>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Comparison of high and low ε [Q</a:t>
            </a:r>
            <a:r>
              <a:rPr baseline="30000" lang="en" sz="2400">
                <a:solidFill>
                  <a:schemeClr val="lt2"/>
                </a:solidFill>
                <a:latin typeface="Helvetica Neue"/>
                <a:ea typeface="Helvetica Neue"/>
                <a:cs typeface="Helvetica Neue"/>
                <a:sym typeface="Helvetica Neue"/>
              </a:rPr>
              <a:t>2</a:t>
            </a:r>
            <a:r>
              <a:rPr lang="en" sz="2400">
                <a:solidFill>
                  <a:schemeClr val="lt2"/>
                </a:solidFill>
                <a:latin typeface="Helvetica Neue"/>
                <a:ea typeface="Helvetica Neue"/>
                <a:cs typeface="Helvetica Neue"/>
                <a:sym typeface="Helvetica Neue"/>
              </a:rPr>
              <a:t>=0.5, W=2.40, x=0.09]</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518" name="Google Shape;518;p52"/>
          <p:cNvSpPr txBox="1"/>
          <p:nvPr/>
        </p:nvSpPr>
        <p:spPr>
          <a:xfrm>
            <a:off x="311700" y="792025"/>
            <a:ext cx="8709600" cy="2421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SzPts val="1600"/>
              <a:buFont typeface="Helvetica Neue"/>
              <a:buChar char="●"/>
            </a:pPr>
            <a:r>
              <a:rPr lang="en">
                <a:latin typeface="Helvetica Neue"/>
                <a:ea typeface="Helvetica Neue"/>
                <a:cs typeface="Helvetica Neue"/>
                <a:sym typeface="Helvetica Neue"/>
              </a:rPr>
              <a:t>[4.9 Gev (high ε), 3.8 Gev (low ε)]</a:t>
            </a:r>
            <a:endParaRPr>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rgbClr val="000000"/>
              </a:buClr>
              <a:buSzPts val="1600"/>
              <a:buFont typeface="Helvetica Neue"/>
              <a:buChar char="●"/>
            </a:pPr>
            <a:r>
              <a:rPr lang="en">
                <a:latin typeface="Helvetica Neue"/>
                <a:ea typeface="Helvetica Neue"/>
                <a:cs typeface="Helvetica Neue"/>
                <a:sym typeface="Helvetica Neue"/>
              </a:rPr>
              <a:t>Center (θ</a:t>
            </a:r>
            <a:r>
              <a:rPr baseline="-25000" lang="en">
                <a:latin typeface="Helvetica Neue"/>
                <a:ea typeface="Helvetica Neue"/>
                <a:cs typeface="Helvetica Neue"/>
                <a:sym typeface="Helvetica Neue"/>
              </a:rPr>
              <a:t>high</a:t>
            </a:r>
            <a:r>
              <a:rPr lang="en">
                <a:latin typeface="Helvetica Neue"/>
                <a:ea typeface="Helvetica Neue"/>
                <a:cs typeface="Helvetica Neue"/>
                <a:sym typeface="Helvetica Neue"/>
              </a:rPr>
              <a:t>=8.86,θ</a:t>
            </a:r>
            <a:r>
              <a:rPr baseline="-25000" lang="en">
                <a:latin typeface="Helvetica Neue"/>
                <a:ea typeface="Helvetica Neue"/>
                <a:cs typeface="Helvetica Neue"/>
                <a:sym typeface="Helvetica Neue"/>
              </a:rPr>
              <a:t>low</a:t>
            </a:r>
            <a:r>
              <a:rPr lang="en">
                <a:latin typeface="Helvetica Neue"/>
                <a:ea typeface="Helvetica Neue"/>
                <a:cs typeface="Helvetica Neue"/>
                <a:sym typeface="Helvetica Neue"/>
              </a:rPr>
              <a:t>=6.79)</a:t>
            </a:r>
            <a:endParaRPr>
              <a:latin typeface="Helvetica Neue"/>
              <a:ea typeface="Helvetica Neue"/>
              <a:cs typeface="Helvetica Neue"/>
              <a:sym typeface="Helvetica Neue"/>
            </a:endParaRPr>
          </a:p>
        </p:txBody>
      </p:sp>
      <p:sp>
        <p:nvSpPr>
          <p:cNvPr id="519" name="Google Shape;51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52"/>
          <p:cNvSpPr txBox="1"/>
          <p:nvPr/>
        </p:nvSpPr>
        <p:spPr>
          <a:xfrm>
            <a:off x="483575" y="1802400"/>
            <a:ext cx="17322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4.9 GeV (high ε)</a:t>
            </a:r>
            <a:endParaRPr>
              <a:latin typeface="Open Sans"/>
              <a:ea typeface="Open Sans"/>
              <a:cs typeface="Open Sans"/>
              <a:sym typeface="Open Sans"/>
            </a:endParaRPr>
          </a:p>
        </p:txBody>
      </p:sp>
      <p:sp>
        <p:nvSpPr>
          <p:cNvPr id="521" name="Google Shape;521;p52"/>
          <p:cNvSpPr txBox="1"/>
          <p:nvPr/>
        </p:nvSpPr>
        <p:spPr>
          <a:xfrm>
            <a:off x="4785950" y="1707175"/>
            <a:ext cx="17322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3.8 GeV (low ε)</a:t>
            </a:r>
            <a:endParaRPr>
              <a:latin typeface="Open Sans"/>
              <a:ea typeface="Open Sans"/>
              <a:cs typeface="Open Sans"/>
              <a:sym typeface="Open Sans"/>
            </a:endParaRPr>
          </a:p>
        </p:txBody>
      </p:sp>
      <p:pic>
        <p:nvPicPr>
          <p:cNvPr id="522" name="Google Shape;522;p52"/>
          <p:cNvPicPr preferRelativeResize="0"/>
          <p:nvPr/>
        </p:nvPicPr>
        <p:blipFill>
          <a:blip r:embed="rId3">
            <a:alphaModFix/>
          </a:blip>
          <a:stretch>
            <a:fillRect/>
          </a:stretch>
        </p:blipFill>
        <p:spPr>
          <a:xfrm>
            <a:off x="4403373" y="2186350"/>
            <a:ext cx="4090992" cy="2804750"/>
          </a:xfrm>
          <a:prstGeom prst="rect">
            <a:avLst/>
          </a:prstGeom>
          <a:noFill/>
          <a:ln>
            <a:noFill/>
          </a:ln>
        </p:spPr>
      </p:pic>
      <p:pic>
        <p:nvPicPr>
          <p:cNvPr id="523" name="Google Shape;523;p52"/>
          <p:cNvPicPr preferRelativeResize="0"/>
          <p:nvPr/>
        </p:nvPicPr>
        <p:blipFill>
          <a:blip r:embed="rId4">
            <a:alphaModFix/>
          </a:blip>
          <a:stretch>
            <a:fillRect/>
          </a:stretch>
        </p:blipFill>
        <p:spPr>
          <a:xfrm>
            <a:off x="152400" y="2186350"/>
            <a:ext cx="4090992" cy="2804750"/>
          </a:xfrm>
          <a:prstGeom prst="rect">
            <a:avLst/>
          </a:prstGeom>
          <a:noFill/>
          <a:ln>
            <a:noFill/>
          </a:ln>
        </p:spPr>
      </p:pic>
      <p:sp>
        <p:nvSpPr>
          <p:cNvPr id="524" name="Google Shape;524;p52"/>
          <p:cNvSpPr/>
          <p:nvPr/>
        </p:nvSpPr>
        <p:spPr>
          <a:xfrm flipH="1" rot="-5400000">
            <a:off x="2102425" y="4064900"/>
            <a:ext cx="341400" cy="304500"/>
          </a:xfrm>
          <a:prstGeom prst="bentUpArrow">
            <a:avLst>
              <a:gd fmla="val 25000" name="adj1"/>
              <a:gd fmla="val 25000" name="adj2"/>
              <a:gd fmla="val 25000" name="adj3"/>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25" name="Google Shape;525;p52"/>
          <p:cNvSpPr txBox="1"/>
          <p:nvPr/>
        </p:nvSpPr>
        <p:spPr>
          <a:xfrm>
            <a:off x="1938025" y="3611075"/>
            <a:ext cx="1547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Open Sans"/>
                <a:ea typeface="Open Sans"/>
                <a:cs typeface="Open Sans"/>
                <a:sym typeface="Open Sans"/>
              </a:rPr>
              <a:t>Sitting on large p</a:t>
            </a:r>
            <a:r>
              <a:rPr lang="en" sz="900">
                <a:solidFill>
                  <a:srgbClr val="FF0000"/>
                </a:solidFill>
                <a:latin typeface="Open Sans"/>
                <a:ea typeface="Open Sans"/>
                <a:cs typeface="Open Sans"/>
                <a:sym typeface="Open Sans"/>
              </a:rPr>
              <a:t>ion </a:t>
            </a:r>
            <a:endParaRPr sz="900">
              <a:solidFill>
                <a:srgbClr val="FF0000"/>
              </a:solidFill>
              <a:latin typeface="Open Sans"/>
              <a:ea typeface="Open Sans"/>
              <a:cs typeface="Open Sans"/>
              <a:sym typeface="Open Sans"/>
            </a:endParaRPr>
          </a:p>
          <a:p>
            <a:pPr indent="0" lvl="0" marL="0" rtl="0" algn="l">
              <a:spcBef>
                <a:spcPts val="0"/>
              </a:spcBef>
              <a:spcAft>
                <a:spcPts val="0"/>
              </a:spcAft>
              <a:buNone/>
            </a:pPr>
            <a:r>
              <a:rPr lang="en" sz="900">
                <a:solidFill>
                  <a:srgbClr val="FF0000"/>
                </a:solidFill>
                <a:latin typeface="Open Sans"/>
                <a:ea typeface="Open Sans"/>
                <a:cs typeface="Open Sans"/>
                <a:sym typeface="Open Sans"/>
              </a:rPr>
              <a:t>background</a:t>
            </a:r>
            <a:endParaRPr sz="900">
              <a:solidFill>
                <a:srgbClr val="FF0000"/>
              </a:solidFill>
              <a:latin typeface="Open Sans"/>
              <a:ea typeface="Open Sans"/>
              <a:cs typeface="Open Sans"/>
              <a:sym typeface="Open Sans"/>
            </a:endParaRPr>
          </a:p>
        </p:txBody>
      </p:sp>
      <p:sp>
        <p:nvSpPr>
          <p:cNvPr id="526" name="Google Shape;526;p52"/>
          <p:cNvSpPr/>
          <p:nvPr/>
        </p:nvSpPr>
        <p:spPr>
          <a:xfrm flipH="1" rot="-5400000">
            <a:off x="6398875" y="4119800"/>
            <a:ext cx="341400" cy="304500"/>
          </a:xfrm>
          <a:prstGeom prst="bentUpArrow">
            <a:avLst>
              <a:gd fmla="val 25000" name="adj1"/>
              <a:gd fmla="val 25000" name="adj2"/>
              <a:gd fmla="val 25000" name="adj3"/>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27" name="Google Shape;527;p52"/>
          <p:cNvSpPr txBox="1"/>
          <p:nvPr/>
        </p:nvSpPr>
        <p:spPr>
          <a:xfrm>
            <a:off x="6234475" y="3665975"/>
            <a:ext cx="1547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Open Sans"/>
                <a:ea typeface="Open Sans"/>
                <a:cs typeface="Open Sans"/>
                <a:sym typeface="Open Sans"/>
              </a:rPr>
              <a:t>Sitting on large pion </a:t>
            </a:r>
            <a:endParaRPr sz="900">
              <a:solidFill>
                <a:srgbClr val="FF0000"/>
              </a:solidFill>
              <a:latin typeface="Open Sans"/>
              <a:ea typeface="Open Sans"/>
              <a:cs typeface="Open Sans"/>
              <a:sym typeface="Open Sans"/>
            </a:endParaRPr>
          </a:p>
          <a:p>
            <a:pPr indent="0" lvl="0" marL="0" rtl="0" algn="l">
              <a:spcBef>
                <a:spcPts val="0"/>
              </a:spcBef>
              <a:spcAft>
                <a:spcPts val="0"/>
              </a:spcAft>
              <a:buNone/>
            </a:pPr>
            <a:r>
              <a:rPr lang="en" sz="900">
                <a:solidFill>
                  <a:srgbClr val="FF0000"/>
                </a:solidFill>
                <a:latin typeface="Open Sans"/>
                <a:ea typeface="Open Sans"/>
                <a:cs typeface="Open Sans"/>
                <a:sym typeface="Open Sans"/>
              </a:rPr>
              <a:t>background</a:t>
            </a:r>
            <a:endParaRPr sz="900">
              <a:solidFill>
                <a:srgbClr val="FF0000"/>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1" name="Shape 531"/>
        <p:cNvGrpSpPr/>
        <p:nvPr/>
      </p:nvGrpSpPr>
      <p:grpSpPr>
        <a:xfrm>
          <a:off x="0" y="0"/>
          <a:ext cx="0" cy="0"/>
          <a:chOff x="0" y="0"/>
          <a:chExt cx="0" cy="0"/>
        </a:xfrm>
      </p:grpSpPr>
      <p:sp>
        <p:nvSpPr>
          <p:cNvPr id="532" name="Google Shape;532;p53"/>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Analysis Phases</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533" name="Google Shape;53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53"/>
          <p:cNvSpPr txBox="1"/>
          <p:nvPr>
            <p:ph idx="1" type="body"/>
          </p:nvPr>
        </p:nvSpPr>
        <p:spPr>
          <a:xfrm>
            <a:off x="311700" y="803900"/>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FF"/>
              </a:buClr>
              <a:buSzPts val="2000"/>
              <a:buFont typeface="Helvetica Neue"/>
              <a:buAutoNum type="arabicPeriod"/>
            </a:pPr>
            <a:r>
              <a:rPr lang="en">
                <a:solidFill>
                  <a:srgbClr val="0000FF"/>
                </a:solidFill>
                <a:latin typeface="Helvetica Neue"/>
                <a:ea typeface="Helvetica Neue"/>
                <a:cs typeface="Helvetica Neue"/>
                <a:sym typeface="Helvetica Neue"/>
              </a:rPr>
              <a:t>Calibrations ✔</a:t>
            </a:r>
            <a:endParaRPr>
              <a:solidFill>
                <a:srgbClr val="0000FF"/>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Calorimeter, aerogel, HG cer, HMS cer, DC, Quartz plan of hodo</a:t>
            </a:r>
            <a:endParaRPr>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Assure we are replaying to optimize our physics settings</a:t>
            </a:r>
            <a:endParaRPr>
              <a:solidFill>
                <a:srgbClr val="000000"/>
              </a:solidFill>
              <a:latin typeface="Helvetica Neue"/>
              <a:ea typeface="Helvetica Neue"/>
              <a:cs typeface="Helvetica Neue"/>
              <a:sym typeface="Helvetica Neue"/>
            </a:endParaRPr>
          </a:p>
          <a:p>
            <a:pPr indent="-342900" lvl="0" marL="457200" rtl="0" algn="l">
              <a:spcBef>
                <a:spcPts val="0"/>
              </a:spcBef>
              <a:spcAft>
                <a:spcPts val="0"/>
              </a:spcAft>
              <a:buClr>
                <a:srgbClr val="FF0000"/>
              </a:buClr>
              <a:buSzPts val="1800"/>
              <a:buFont typeface="Helvetica Neue"/>
              <a:buAutoNum type="arabicPeriod"/>
            </a:pPr>
            <a:r>
              <a:rPr lang="en">
                <a:solidFill>
                  <a:srgbClr val="FF0000"/>
                </a:solidFill>
                <a:latin typeface="Helvetica Neue"/>
                <a:ea typeface="Helvetica Neue"/>
                <a:cs typeface="Helvetica Neue"/>
                <a:sym typeface="Helvetica Neue"/>
              </a:rPr>
              <a:t>Efficiencies and offsets</a:t>
            </a:r>
            <a:endParaRPr>
              <a:solidFill>
                <a:srgbClr val="FF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Luminosity, elastics, Heeps, etc.</a:t>
            </a:r>
            <a:endParaRPr>
              <a:solidFill>
                <a:srgbClr val="000000"/>
              </a:solidFill>
              <a:latin typeface="Helvetica Neue"/>
              <a:ea typeface="Helvetica Neue"/>
              <a:cs typeface="Helvetica Neue"/>
              <a:sym typeface="Helvetica Neue"/>
            </a:endParaRPr>
          </a:p>
          <a:p>
            <a:pPr indent="-342900" lvl="0" marL="457200" rtl="0" algn="l">
              <a:spcBef>
                <a:spcPts val="0"/>
              </a:spcBef>
              <a:spcAft>
                <a:spcPts val="0"/>
              </a:spcAft>
              <a:buClr>
                <a:srgbClr val="000000"/>
              </a:buClr>
              <a:buSzPts val="1800"/>
              <a:buFont typeface="Helvetica Neue"/>
              <a:buAutoNum type="arabicPeriod"/>
            </a:pPr>
            <a:r>
              <a:rPr lang="en">
                <a:solidFill>
                  <a:srgbClr val="000000"/>
                </a:solidFill>
                <a:latin typeface="Helvetica Neue"/>
                <a:ea typeface="Helvetica Neue"/>
                <a:cs typeface="Helvetica Neue"/>
                <a:sym typeface="Helvetica Neue"/>
              </a:rPr>
              <a:t>First iteration of cross section </a:t>
            </a:r>
            <a:endParaRPr>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Bring everything together </a:t>
            </a:r>
            <a:endParaRPr>
              <a:solidFill>
                <a:srgbClr val="000000"/>
              </a:solidFill>
              <a:latin typeface="Helvetica Neue"/>
              <a:ea typeface="Helvetica Neue"/>
              <a:cs typeface="Helvetica Neue"/>
              <a:sym typeface="Helvetica Neue"/>
            </a:endParaRPr>
          </a:p>
          <a:p>
            <a:pPr indent="-342900" lvl="0" marL="457200" rtl="0" algn="l">
              <a:spcBef>
                <a:spcPts val="0"/>
              </a:spcBef>
              <a:spcAft>
                <a:spcPts val="0"/>
              </a:spcAft>
              <a:buClr>
                <a:srgbClr val="000000"/>
              </a:buClr>
              <a:buSzPts val="1800"/>
              <a:buFont typeface="Helvetica Neue"/>
              <a:buAutoNum type="arabicPeriod"/>
            </a:pPr>
            <a:r>
              <a:rPr lang="en">
                <a:solidFill>
                  <a:srgbClr val="000000"/>
                </a:solidFill>
                <a:latin typeface="Helvetica Neue"/>
                <a:ea typeface="Helvetica Neue"/>
                <a:cs typeface="Helvetica Neue"/>
                <a:sym typeface="Helvetica Neue"/>
              </a:rPr>
              <a:t>Fine tune</a:t>
            </a:r>
            <a:endParaRPr>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Fine tune values to minimize systematics </a:t>
            </a:r>
            <a:endParaRPr>
              <a:solidFill>
                <a:srgbClr val="000000"/>
              </a:solidFill>
              <a:latin typeface="Helvetica Neue"/>
              <a:ea typeface="Helvetica Neue"/>
              <a:cs typeface="Helvetica Neue"/>
              <a:sym typeface="Helvetica Neue"/>
            </a:endParaRPr>
          </a:p>
          <a:p>
            <a:pPr indent="-342900" lvl="0" marL="457200" rtl="0" algn="l">
              <a:spcBef>
                <a:spcPts val="0"/>
              </a:spcBef>
              <a:spcAft>
                <a:spcPts val="0"/>
              </a:spcAft>
              <a:buClr>
                <a:srgbClr val="000000"/>
              </a:buClr>
              <a:buSzPts val="1800"/>
              <a:buFont typeface="Helvetica Neue"/>
              <a:buAutoNum type="arabicPeriod"/>
            </a:pPr>
            <a:r>
              <a:rPr lang="en">
                <a:solidFill>
                  <a:srgbClr val="000000"/>
                </a:solidFill>
                <a:latin typeface="Helvetica Neue"/>
                <a:ea typeface="Helvetica Neue"/>
                <a:cs typeface="Helvetica Neue"/>
                <a:sym typeface="Helvetica Neue"/>
              </a:rPr>
              <a:t>Repeat previous step</a:t>
            </a:r>
            <a:endParaRPr>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Repeat until acceptable cross sections are reached</a:t>
            </a:r>
            <a:endParaRPr>
              <a:solidFill>
                <a:srgbClr val="000000"/>
              </a:solidFill>
              <a:latin typeface="Helvetica Neue"/>
              <a:ea typeface="Helvetica Neue"/>
              <a:cs typeface="Helvetica Neue"/>
              <a:sym typeface="Helvetica Neue"/>
            </a:endParaRPr>
          </a:p>
          <a:p>
            <a:pPr indent="-342900" lvl="0" marL="457200" rtl="0" algn="l">
              <a:spcBef>
                <a:spcPts val="0"/>
              </a:spcBef>
              <a:spcAft>
                <a:spcPts val="0"/>
              </a:spcAft>
              <a:buClr>
                <a:srgbClr val="000000"/>
              </a:buClr>
              <a:buSzPts val="1800"/>
              <a:buFont typeface="Helvetica Neue"/>
              <a:buAutoNum type="arabicPeriod"/>
            </a:pPr>
            <a:r>
              <a:rPr lang="en">
                <a:solidFill>
                  <a:srgbClr val="000000"/>
                </a:solidFill>
                <a:latin typeface="Helvetica Neue"/>
                <a:ea typeface="Helvetica Neue"/>
                <a:cs typeface="Helvetica Neue"/>
                <a:sym typeface="Helvetica Neue"/>
              </a:rPr>
              <a:t>Possible attempt at form factor extraction</a:t>
            </a:r>
            <a:endParaRPr>
              <a:solidFill>
                <a:srgbClr val="000000"/>
              </a:solidFill>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Fit the data to a model and iterate</a:t>
            </a:r>
            <a:endParaRPr>
              <a:solidFill>
                <a:srgbClr val="000000"/>
              </a:solidFill>
              <a:latin typeface="Helvetica Neue"/>
              <a:ea typeface="Helvetica Neue"/>
              <a:cs typeface="Helvetica Neue"/>
              <a:sym typeface="Helvetica Neue"/>
            </a:endParaRPr>
          </a:p>
        </p:txBody>
      </p:sp>
      <p:sp>
        <p:nvSpPr>
          <p:cNvPr id="535" name="Google Shape;535;p53"/>
          <p:cNvSpPr/>
          <p:nvPr/>
        </p:nvSpPr>
        <p:spPr>
          <a:xfrm>
            <a:off x="3343675" y="1784300"/>
            <a:ext cx="682500" cy="2073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3"/>
          <p:cNvSpPr txBox="1"/>
          <p:nvPr/>
        </p:nvSpPr>
        <p:spPr>
          <a:xfrm>
            <a:off x="4115700" y="1691150"/>
            <a:ext cx="1572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Current Phase</a:t>
            </a:r>
            <a:endParaRPr>
              <a:solidFill>
                <a:srgbClr val="FF0000"/>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0" name="Shape 540"/>
        <p:cNvGrpSpPr/>
        <p:nvPr/>
      </p:nvGrpSpPr>
      <p:grpSpPr>
        <a:xfrm>
          <a:off x="0" y="0"/>
          <a:ext cx="0" cy="0"/>
          <a:chOff x="0" y="0"/>
          <a:chExt cx="0" cy="0"/>
        </a:xfrm>
      </p:grpSpPr>
      <p:pic>
        <p:nvPicPr>
          <p:cNvPr id="541" name="Google Shape;541;p54"/>
          <p:cNvPicPr preferRelativeResize="0"/>
          <p:nvPr/>
        </p:nvPicPr>
        <p:blipFill rotWithShape="1">
          <a:blip r:embed="rId3">
            <a:alphaModFix/>
          </a:blip>
          <a:srcRect b="3098" l="1093" r="2110" t="2995"/>
          <a:stretch/>
        </p:blipFill>
        <p:spPr>
          <a:xfrm>
            <a:off x="4650750" y="2789350"/>
            <a:ext cx="4493950" cy="1652749"/>
          </a:xfrm>
          <a:prstGeom prst="rect">
            <a:avLst/>
          </a:prstGeom>
          <a:noFill/>
          <a:ln>
            <a:noFill/>
          </a:ln>
        </p:spPr>
      </p:pic>
      <p:pic>
        <p:nvPicPr>
          <p:cNvPr id="542" name="Google Shape;542;p54"/>
          <p:cNvPicPr preferRelativeResize="0"/>
          <p:nvPr/>
        </p:nvPicPr>
        <p:blipFill rotWithShape="1">
          <a:blip r:embed="rId4">
            <a:alphaModFix/>
          </a:blip>
          <a:srcRect b="4134" l="768" r="3142" t="9007"/>
          <a:stretch/>
        </p:blipFill>
        <p:spPr>
          <a:xfrm>
            <a:off x="31950" y="2787525"/>
            <a:ext cx="4550699" cy="1652750"/>
          </a:xfrm>
          <a:prstGeom prst="rect">
            <a:avLst/>
          </a:prstGeom>
          <a:noFill/>
          <a:ln>
            <a:noFill/>
          </a:ln>
        </p:spPr>
      </p:pic>
      <p:sp>
        <p:nvSpPr>
          <p:cNvPr id="543" name="Google Shape;543;p54"/>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Phase 1: Timing Windows</a:t>
            </a:r>
            <a:endParaRPr sz="2400">
              <a:solidFill>
                <a:schemeClr val="lt2"/>
              </a:solidFill>
              <a:latin typeface="Helvetica Neue"/>
              <a:ea typeface="Helvetica Neue"/>
              <a:cs typeface="Helvetica Neue"/>
              <a:sym typeface="Helvetica Neue"/>
            </a:endParaRPr>
          </a:p>
        </p:txBody>
      </p:sp>
      <p:sp>
        <p:nvSpPr>
          <p:cNvPr id="544" name="Google Shape;544;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54"/>
          <p:cNvSpPr txBox="1"/>
          <p:nvPr>
            <p:ph idx="1" type="body"/>
          </p:nvPr>
        </p:nvSpPr>
        <p:spPr>
          <a:xfrm>
            <a:off x="311700" y="558750"/>
            <a:ext cx="87831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Applying cuts should be done </a:t>
            </a:r>
            <a:r>
              <a:rPr lang="en" sz="1600">
                <a:solidFill>
                  <a:srgbClr val="FF0000"/>
                </a:solidFill>
                <a:latin typeface="Helvetica Neue"/>
                <a:ea typeface="Helvetica Neue"/>
                <a:cs typeface="Helvetica Neue"/>
                <a:sym typeface="Helvetica Neue"/>
              </a:rPr>
              <a:t>only once reference time cuts are properly chosen</a:t>
            </a:r>
            <a:r>
              <a:rPr lang="en" sz="1600">
                <a:solidFill>
                  <a:srgbClr val="000000"/>
                </a:solidFill>
                <a:latin typeface="Helvetica Neue"/>
                <a:ea typeface="Helvetica Neue"/>
                <a:cs typeface="Helvetica Neue"/>
                <a:sym typeface="Helvetica Neue"/>
              </a:rPr>
              <a:t>. </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sz="1200">
                <a:solidFill>
                  <a:srgbClr val="000000"/>
                </a:solidFill>
                <a:latin typeface="Helvetica Neue"/>
                <a:ea typeface="Helvetica Neue"/>
                <a:cs typeface="Helvetica Neue"/>
                <a:sym typeface="Helvetica Neue"/>
              </a:rPr>
              <a:t>See Carlos Yero paper for more info: </a:t>
            </a:r>
            <a:r>
              <a:rPr lang="en" sz="1200" u="sng">
                <a:solidFill>
                  <a:schemeClr val="hlink"/>
                </a:solidFill>
                <a:latin typeface="Helvetica Neue"/>
                <a:ea typeface="Helvetica Neue"/>
                <a:cs typeface="Helvetica Neue"/>
                <a:sym typeface="Helvetica Neue"/>
                <a:hlinkClick r:id="rId5"/>
              </a:rPr>
              <a:t>https://hallcweb.jlab.org/doc-private/ShowDocument?docid=1028</a:t>
            </a:r>
            <a:r>
              <a:rPr lang="en">
                <a:solidFill>
                  <a:srgbClr val="000000"/>
                </a:solidFill>
                <a:latin typeface="Helvetica Neue"/>
                <a:ea typeface="Helvetica Neue"/>
                <a:cs typeface="Helvetica Neue"/>
                <a:sym typeface="Helvetica Neue"/>
              </a:rPr>
              <a:t> </a:t>
            </a:r>
            <a:endParaRPr>
              <a:solidFill>
                <a:srgbClr val="000000"/>
              </a:solidFill>
              <a:latin typeface="Helvetica Neue"/>
              <a:ea typeface="Helvetica Neue"/>
              <a:cs typeface="Helvetica Neue"/>
              <a:sym typeface="Helvetica Neue"/>
            </a:endParaRPr>
          </a:p>
          <a:p>
            <a:pPr indent="-342900" lvl="0" marL="457200" rtl="0" algn="l">
              <a:lnSpc>
                <a:spcPct val="100000"/>
              </a:lnSpc>
              <a:spcBef>
                <a:spcPts val="1000"/>
              </a:spcBef>
              <a:spcAft>
                <a:spcPts val="0"/>
              </a:spcAft>
              <a:buClr>
                <a:srgbClr val="000000"/>
              </a:buClr>
              <a:buSzPts val="1800"/>
              <a:buFont typeface="Helvetica Neue"/>
              <a:buChar char="●"/>
            </a:pPr>
            <a:r>
              <a:rPr lang="en" sz="1600">
                <a:solidFill>
                  <a:srgbClr val="000000"/>
                </a:solidFill>
                <a:latin typeface="Helvetica Neue"/>
                <a:ea typeface="Helvetica Neue"/>
                <a:cs typeface="Helvetica Neue"/>
                <a:sym typeface="Helvetica Neue"/>
              </a:rPr>
              <a:t>TDC coincidence spectra are the outputs from the L1ACC pre-triggers. The cuts are applied to the raw TDC spectra first.</a:t>
            </a:r>
            <a:endParaRPr>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Remove all cuts to the raw spectra to see the entire raw spectrum including background</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Then subtract the background surrounding the peaks in order to clean the spectrum up a bit. </a:t>
            </a:r>
            <a:endParaRPr>
              <a:solidFill>
                <a:srgbClr val="000000"/>
              </a:solidFill>
              <a:latin typeface="Helvetica Neue"/>
              <a:ea typeface="Helvetica Neue"/>
              <a:cs typeface="Helvetica Neue"/>
              <a:sym typeface="Helvetica Neue"/>
            </a:endParaRPr>
          </a:p>
        </p:txBody>
      </p:sp>
      <p:sp>
        <p:nvSpPr>
          <p:cNvPr id="546" name="Google Shape;546;p54"/>
          <p:cNvSpPr txBox="1"/>
          <p:nvPr/>
        </p:nvSpPr>
        <p:spPr>
          <a:xfrm>
            <a:off x="71675" y="4440275"/>
            <a:ext cx="124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SHMS ¾ Raw (channels)</a:t>
            </a:r>
            <a:endParaRPr sz="1000">
              <a:latin typeface="Open Sans"/>
              <a:ea typeface="Open Sans"/>
              <a:cs typeface="Open Sans"/>
              <a:sym typeface="Open Sans"/>
            </a:endParaRPr>
          </a:p>
        </p:txBody>
      </p:sp>
      <p:sp>
        <p:nvSpPr>
          <p:cNvPr id="547" name="Google Shape;547;p54"/>
          <p:cNvSpPr txBox="1"/>
          <p:nvPr/>
        </p:nvSpPr>
        <p:spPr>
          <a:xfrm>
            <a:off x="2361213" y="4440275"/>
            <a:ext cx="124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SHMS ¾ ref time corrected (ns)</a:t>
            </a:r>
            <a:endParaRPr sz="1000">
              <a:latin typeface="Open Sans"/>
              <a:ea typeface="Open Sans"/>
              <a:cs typeface="Open Sans"/>
              <a:sym typeface="Open Sans"/>
            </a:endParaRPr>
          </a:p>
        </p:txBody>
      </p:sp>
      <p:sp>
        <p:nvSpPr>
          <p:cNvPr id="548" name="Google Shape;548;p54"/>
          <p:cNvSpPr txBox="1"/>
          <p:nvPr/>
        </p:nvSpPr>
        <p:spPr>
          <a:xfrm>
            <a:off x="4650763" y="4440275"/>
            <a:ext cx="124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SHMS ¾ Raw (channels)</a:t>
            </a:r>
            <a:endParaRPr sz="1000">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p:txBody>
      </p:sp>
      <p:sp>
        <p:nvSpPr>
          <p:cNvPr id="549" name="Google Shape;549;p54"/>
          <p:cNvSpPr txBox="1"/>
          <p:nvPr/>
        </p:nvSpPr>
        <p:spPr>
          <a:xfrm>
            <a:off x="6940313" y="4440275"/>
            <a:ext cx="124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SHMS ¾ ref time corrected (ns)</a:t>
            </a:r>
            <a:endParaRPr sz="1000">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p:txBody>
      </p:sp>
      <p:sp>
        <p:nvSpPr>
          <p:cNvPr id="550" name="Google Shape;550;p54"/>
          <p:cNvSpPr/>
          <p:nvPr/>
        </p:nvSpPr>
        <p:spPr>
          <a:xfrm>
            <a:off x="4483800" y="3417475"/>
            <a:ext cx="349800" cy="3099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4" name="Shape 554"/>
        <p:cNvGrpSpPr/>
        <p:nvPr/>
      </p:nvGrpSpPr>
      <p:grpSpPr>
        <a:xfrm>
          <a:off x="0" y="0"/>
          <a:ext cx="0" cy="0"/>
          <a:chOff x="0" y="0"/>
          <a:chExt cx="0" cy="0"/>
        </a:xfrm>
      </p:grpSpPr>
      <p:sp>
        <p:nvSpPr>
          <p:cNvPr id="555" name="Google Shape;555;p55"/>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Phase 1: Detector Calibrations</a:t>
            </a:r>
            <a:endParaRPr sz="2400">
              <a:solidFill>
                <a:schemeClr val="lt2"/>
              </a:solidFill>
              <a:latin typeface="Helvetica Neue"/>
              <a:ea typeface="Helvetica Neue"/>
              <a:cs typeface="Helvetica Neue"/>
              <a:sym typeface="Helvetica Neue"/>
            </a:endParaRPr>
          </a:p>
        </p:txBody>
      </p:sp>
      <p:sp>
        <p:nvSpPr>
          <p:cNvPr id="556" name="Google Shape;556;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55"/>
          <p:cNvSpPr txBox="1"/>
          <p:nvPr>
            <p:ph idx="1" type="body"/>
          </p:nvPr>
        </p:nvSpPr>
        <p:spPr>
          <a:xfrm>
            <a:off x="311700" y="863550"/>
            <a:ext cx="44040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online calibrations of the HMS cherenkov, SHMS HGCer, aerogel, and HODO were determined to be satisfactory for our current analysis.</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Future calibrations will be completed on run by run basis</a:t>
            </a:r>
            <a:r>
              <a:rPr lang="en">
                <a:solidFill>
                  <a:srgbClr val="000000"/>
                </a:solidFill>
                <a:latin typeface="Helvetica Neue"/>
                <a:ea typeface="Helvetica Neue"/>
                <a:cs typeface="Helvetica Neue"/>
                <a:sym typeface="Helvetica Neue"/>
              </a:rPr>
              <a:t> </a:t>
            </a:r>
            <a:endParaRPr>
              <a:solidFill>
                <a:srgbClr val="000000"/>
              </a:solidFill>
              <a:latin typeface="Helvetica Neue"/>
              <a:ea typeface="Helvetica Neue"/>
              <a:cs typeface="Helvetica Neue"/>
              <a:sym typeface="Helvetica Neue"/>
            </a:endParaRPr>
          </a:p>
          <a:p>
            <a:pPr indent="0" lvl="0" marL="457200" rtl="0" algn="l">
              <a:lnSpc>
                <a:spcPct val="100000"/>
              </a:lnSpc>
              <a:spcBef>
                <a:spcPts val="1000"/>
              </a:spcBef>
              <a:spcAft>
                <a:spcPts val="1000"/>
              </a:spcAft>
              <a:buNone/>
            </a:pPr>
            <a:r>
              <a:t/>
            </a:r>
            <a:endParaRPr>
              <a:solidFill>
                <a:srgbClr val="000000"/>
              </a:solidFill>
              <a:latin typeface="Helvetica Neue"/>
              <a:ea typeface="Helvetica Neue"/>
              <a:cs typeface="Helvetica Neue"/>
              <a:sym typeface="Helvetica Neue"/>
            </a:endParaRPr>
          </a:p>
        </p:txBody>
      </p:sp>
      <p:pic>
        <p:nvPicPr>
          <p:cNvPr id="558" name="Google Shape;558;p55"/>
          <p:cNvPicPr preferRelativeResize="0"/>
          <p:nvPr/>
        </p:nvPicPr>
        <p:blipFill>
          <a:blip r:embed="rId3">
            <a:alphaModFix/>
          </a:blip>
          <a:stretch>
            <a:fillRect/>
          </a:stretch>
        </p:blipFill>
        <p:spPr>
          <a:xfrm>
            <a:off x="5628925" y="91725"/>
            <a:ext cx="2762424" cy="1950976"/>
          </a:xfrm>
          <a:prstGeom prst="rect">
            <a:avLst/>
          </a:prstGeom>
          <a:noFill/>
          <a:ln>
            <a:noFill/>
          </a:ln>
        </p:spPr>
      </p:pic>
      <p:pic>
        <p:nvPicPr>
          <p:cNvPr id="559" name="Google Shape;559;p55"/>
          <p:cNvPicPr preferRelativeResize="0"/>
          <p:nvPr/>
        </p:nvPicPr>
        <p:blipFill>
          <a:blip r:embed="rId4">
            <a:alphaModFix/>
          </a:blip>
          <a:stretch>
            <a:fillRect/>
          </a:stretch>
        </p:blipFill>
        <p:spPr>
          <a:xfrm>
            <a:off x="67000" y="3252700"/>
            <a:ext cx="4586699" cy="1542825"/>
          </a:xfrm>
          <a:prstGeom prst="rect">
            <a:avLst/>
          </a:prstGeom>
          <a:noFill/>
          <a:ln>
            <a:noFill/>
          </a:ln>
        </p:spPr>
      </p:pic>
      <p:pic>
        <p:nvPicPr>
          <p:cNvPr id="560" name="Google Shape;560;p55"/>
          <p:cNvPicPr preferRelativeResize="0"/>
          <p:nvPr/>
        </p:nvPicPr>
        <p:blipFill>
          <a:blip r:embed="rId5">
            <a:alphaModFix/>
          </a:blip>
          <a:stretch>
            <a:fillRect/>
          </a:stretch>
        </p:blipFill>
        <p:spPr>
          <a:xfrm>
            <a:off x="6592350" y="2148670"/>
            <a:ext cx="2114501" cy="1365101"/>
          </a:xfrm>
          <a:prstGeom prst="rect">
            <a:avLst/>
          </a:prstGeom>
          <a:noFill/>
          <a:ln>
            <a:noFill/>
          </a:ln>
        </p:spPr>
      </p:pic>
      <p:pic>
        <p:nvPicPr>
          <p:cNvPr id="561" name="Google Shape;561;p55"/>
          <p:cNvPicPr preferRelativeResize="0"/>
          <p:nvPr/>
        </p:nvPicPr>
        <p:blipFill>
          <a:blip r:embed="rId6">
            <a:alphaModFix/>
          </a:blip>
          <a:stretch>
            <a:fillRect/>
          </a:stretch>
        </p:blipFill>
        <p:spPr>
          <a:xfrm>
            <a:off x="6592338" y="3454325"/>
            <a:ext cx="2114501" cy="1341208"/>
          </a:xfrm>
          <a:prstGeom prst="rect">
            <a:avLst/>
          </a:prstGeom>
          <a:noFill/>
          <a:ln>
            <a:noFill/>
          </a:ln>
        </p:spPr>
      </p:pic>
      <p:pic>
        <p:nvPicPr>
          <p:cNvPr id="562" name="Google Shape;562;p55"/>
          <p:cNvPicPr preferRelativeResize="0"/>
          <p:nvPr/>
        </p:nvPicPr>
        <p:blipFill>
          <a:blip r:embed="rId7">
            <a:alphaModFix/>
          </a:blip>
          <a:stretch>
            <a:fillRect/>
          </a:stretch>
        </p:blipFill>
        <p:spPr>
          <a:xfrm>
            <a:off x="4715650" y="2089225"/>
            <a:ext cx="1856150" cy="2706312"/>
          </a:xfrm>
          <a:prstGeom prst="rect">
            <a:avLst/>
          </a:prstGeom>
          <a:noFill/>
          <a:ln>
            <a:noFill/>
          </a:ln>
        </p:spPr>
      </p:pic>
      <p:sp>
        <p:nvSpPr>
          <p:cNvPr id="563" name="Google Shape;563;p55"/>
          <p:cNvSpPr txBox="1"/>
          <p:nvPr/>
        </p:nvSpPr>
        <p:spPr>
          <a:xfrm>
            <a:off x="7152800" y="870413"/>
            <a:ext cx="993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HMS Cer</a:t>
            </a:r>
            <a:endParaRPr>
              <a:latin typeface="Open Sans"/>
              <a:ea typeface="Open Sans"/>
              <a:cs typeface="Open Sans"/>
              <a:sym typeface="Open Sans"/>
            </a:endParaRPr>
          </a:p>
        </p:txBody>
      </p:sp>
      <p:sp>
        <p:nvSpPr>
          <p:cNvPr id="564" name="Google Shape;564;p55"/>
          <p:cNvSpPr txBox="1"/>
          <p:nvPr/>
        </p:nvSpPr>
        <p:spPr>
          <a:xfrm>
            <a:off x="6633750" y="4663225"/>
            <a:ext cx="1512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SHMS Aerogel</a:t>
            </a:r>
            <a:endParaRPr>
              <a:latin typeface="Open Sans"/>
              <a:ea typeface="Open Sans"/>
              <a:cs typeface="Open Sans"/>
              <a:sym typeface="Open Sans"/>
            </a:endParaRPr>
          </a:p>
        </p:txBody>
      </p:sp>
      <p:sp>
        <p:nvSpPr>
          <p:cNvPr id="565" name="Google Shape;565;p55"/>
          <p:cNvSpPr txBox="1"/>
          <p:nvPr/>
        </p:nvSpPr>
        <p:spPr>
          <a:xfrm>
            <a:off x="67000" y="4663225"/>
            <a:ext cx="1221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SHMS Hodo</a:t>
            </a:r>
            <a:endParaRPr>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9" name="Shape 569"/>
        <p:cNvGrpSpPr/>
        <p:nvPr/>
      </p:nvGrpSpPr>
      <p:grpSpPr>
        <a:xfrm>
          <a:off x="0" y="0"/>
          <a:ext cx="0" cy="0"/>
          <a:chOff x="0" y="0"/>
          <a:chExt cx="0" cy="0"/>
        </a:xfrm>
      </p:grpSpPr>
      <p:pic>
        <p:nvPicPr>
          <p:cNvPr id="570" name="Google Shape;570;p56"/>
          <p:cNvPicPr preferRelativeResize="0"/>
          <p:nvPr/>
        </p:nvPicPr>
        <p:blipFill rotWithShape="1">
          <a:blip r:embed="rId3">
            <a:alphaModFix/>
          </a:blip>
          <a:srcRect b="0" l="0" r="49897" t="0"/>
          <a:stretch/>
        </p:blipFill>
        <p:spPr>
          <a:xfrm>
            <a:off x="5203125" y="2794050"/>
            <a:ext cx="3644279" cy="2211675"/>
          </a:xfrm>
          <a:prstGeom prst="rect">
            <a:avLst/>
          </a:prstGeom>
          <a:noFill/>
          <a:ln>
            <a:noFill/>
          </a:ln>
        </p:spPr>
      </p:pic>
      <p:sp>
        <p:nvSpPr>
          <p:cNvPr id="571" name="Google Shape;571;p56"/>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Phase 1: Drift Chamber Calibrations</a:t>
            </a:r>
            <a:endParaRPr sz="2400">
              <a:solidFill>
                <a:schemeClr val="lt2"/>
              </a:solidFill>
              <a:latin typeface="Helvetica Neue"/>
              <a:ea typeface="Helvetica Neue"/>
              <a:cs typeface="Helvetica Neue"/>
              <a:sym typeface="Helvetica Neue"/>
            </a:endParaRPr>
          </a:p>
        </p:txBody>
      </p:sp>
      <p:sp>
        <p:nvSpPr>
          <p:cNvPr id="572" name="Google Shape;572;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56"/>
          <p:cNvSpPr txBox="1"/>
          <p:nvPr>
            <p:ph idx="1" type="body"/>
          </p:nvPr>
        </p:nvSpPr>
        <p:spPr>
          <a:xfrm>
            <a:off x="311700" y="711150"/>
            <a:ext cx="47340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Calibrating the chambers in each spectrometer is </a:t>
            </a:r>
            <a:r>
              <a:rPr lang="en" sz="1600">
                <a:solidFill>
                  <a:srgbClr val="FF0000"/>
                </a:solidFill>
                <a:latin typeface="Helvetica Neue"/>
                <a:ea typeface="Helvetica Neue"/>
                <a:cs typeface="Helvetica Neue"/>
                <a:sym typeface="Helvetica Neue"/>
              </a:rPr>
              <a:t>identical</a:t>
            </a:r>
            <a:r>
              <a:rPr lang="en" sz="1600">
                <a:solidFill>
                  <a:srgbClr val="000000"/>
                </a:solidFill>
                <a:latin typeface="Helvetica Neue"/>
                <a:ea typeface="Helvetica Neue"/>
                <a:cs typeface="Helvetica Neue"/>
                <a:sym typeface="Helvetica Neue"/>
              </a:rPr>
              <a:t>. </a:t>
            </a:r>
            <a:endParaRPr sz="1600">
              <a:solidFill>
                <a:srgbClr val="000000"/>
              </a:solidFill>
              <a:latin typeface="Helvetica Neue"/>
              <a:ea typeface="Helvetica Neue"/>
              <a:cs typeface="Helvetica Neue"/>
              <a:sym typeface="Helvetica Neue"/>
            </a:endParaRPr>
          </a:p>
          <a:p>
            <a:pPr indent="0" lvl="0" marL="45720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Performance of the drift chambers is very sensitive to the gas mix within the chamber. </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gas mix is in turn dependent upon environmental conditions</a:t>
            </a:r>
            <a:endParaRPr>
              <a:solidFill>
                <a:srgbClr val="000000"/>
              </a:solidFill>
              <a:latin typeface="Helvetica Neue"/>
              <a:ea typeface="Helvetica Neue"/>
              <a:cs typeface="Helvetica Neue"/>
              <a:sym typeface="Helvetica Neue"/>
            </a:endParaRPr>
          </a:p>
          <a:p>
            <a:pPr indent="0" lvl="0" marL="914400" rtl="0" algn="l">
              <a:lnSpc>
                <a:spcPct val="100000"/>
              </a:lnSpc>
              <a:spcBef>
                <a:spcPts val="0"/>
              </a:spcBef>
              <a:spcAft>
                <a:spcPts val="0"/>
              </a:spcAft>
              <a:buNone/>
            </a:pPr>
            <a:r>
              <a:t/>
            </a:r>
            <a:endParaRPr>
              <a:solidFill>
                <a:srgbClr val="000000"/>
              </a:solidFill>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Purpose of the drift chamber calibration is to find the correct parameters to convert the recorded drift times to drift distances for each wire</a:t>
            </a:r>
            <a:endParaRPr sz="1600">
              <a:solidFill>
                <a:srgbClr val="000000"/>
              </a:solidFill>
              <a:latin typeface="Helvetica Neue"/>
              <a:ea typeface="Helvetica Neue"/>
              <a:cs typeface="Helvetica Neue"/>
              <a:sym typeface="Helvetica Neue"/>
            </a:endParaRPr>
          </a:p>
          <a:p>
            <a:pPr indent="0" lvl="0" marL="914400" rtl="0" algn="l">
              <a:lnSpc>
                <a:spcPct val="100000"/>
              </a:lnSpc>
              <a:spcBef>
                <a:spcPts val="0"/>
              </a:spcBef>
              <a:spcAft>
                <a:spcPts val="0"/>
              </a:spcAft>
              <a:buNone/>
            </a:pPr>
            <a:r>
              <a:t/>
            </a:r>
            <a:endParaRPr>
              <a:solidFill>
                <a:srgbClr val="000000"/>
              </a:solidFill>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For the KaonLT and PionLT experiments, it was decided that a new calibration would be produced for every experimental shift </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roughly every 8 hours </a:t>
            </a:r>
            <a:endParaRPr>
              <a:solidFill>
                <a:srgbClr val="000000"/>
              </a:solidFill>
              <a:latin typeface="Helvetica Neue"/>
              <a:ea typeface="Helvetica Neue"/>
              <a:cs typeface="Helvetica Neue"/>
              <a:sym typeface="Helvetica Neue"/>
            </a:endParaRPr>
          </a:p>
        </p:txBody>
      </p:sp>
      <p:sp>
        <p:nvSpPr>
          <p:cNvPr id="574" name="Google Shape;574;p56"/>
          <p:cNvSpPr/>
          <p:nvPr/>
        </p:nvSpPr>
        <p:spPr>
          <a:xfrm>
            <a:off x="8085075" y="4818075"/>
            <a:ext cx="387300" cy="7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56"/>
          <p:cNvGrpSpPr/>
          <p:nvPr/>
        </p:nvGrpSpPr>
        <p:grpSpPr>
          <a:xfrm>
            <a:off x="5203125" y="2746350"/>
            <a:ext cx="4011150" cy="2343125"/>
            <a:chOff x="5203125" y="2746350"/>
            <a:chExt cx="4011150" cy="2343125"/>
          </a:xfrm>
        </p:grpSpPr>
        <p:grpSp>
          <p:nvGrpSpPr>
            <p:cNvPr id="576" name="Google Shape;576;p56"/>
            <p:cNvGrpSpPr/>
            <p:nvPr/>
          </p:nvGrpSpPr>
          <p:grpSpPr>
            <a:xfrm>
              <a:off x="5203125" y="2746350"/>
              <a:ext cx="4011150" cy="2343125"/>
              <a:chOff x="5203125" y="2746350"/>
              <a:chExt cx="4011150" cy="2343125"/>
            </a:xfrm>
          </p:grpSpPr>
          <p:grpSp>
            <p:nvGrpSpPr>
              <p:cNvPr id="577" name="Google Shape;577;p56"/>
              <p:cNvGrpSpPr/>
              <p:nvPr/>
            </p:nvGrpSpPr>
            <p:grpSpPr>
              <a:xfrm>
                <a:off x="5203125" y="2746350"/>
                <a:ext cx="3644279" cy="2211675"/>
                <a:chOff x="5203125" y="2746350"/>
                <a:chExt cx="3644279" cy="2211675"/>
              </a:xfrm>
            </p:grpSpPr>
            <p:pic>
              <p:nvPicPr>
                <p:cNvPr id="578" name="Google Shape;578;p56"/>
                <p:cNvPicPr preferRelativeResize="0"/>
                <p:nvPr/>
              </p:nvPicPr>
              <p:blipFill rotWithShape="1">
                <a:blip r:embed="rId3">
                  <a:alphaModFix/>
                </a:blip>
                <a:srcRect b="0" l="0" r="49897" t="0"/>
                <a:stretch/>
              </p:blipFill>
              <p:spPr>
                <a:xfrm>
                  <a:off x="5203125" y="2746350"/>
                  <a:ext cx="3644279" cy="2211675"/>
                </a:xfrm>
                <a:prstGeom prst="rect">
                  <a:avLst/>
                </a:prstGeom>
                <a:noFill/>
                <a:ln>
                  <a:noFill/>
                </a:ln>
              </p:spPr>
            </p:pic>
            <p:sp>
              <p:nvSpPr>
                <p:cNvPr id="579" name="Google Shape;579;p56"/>
                <p:cNvSpPr/>
                <p:nvPr/>
              </p:nvSpPr>
              <p:spPr>
                <a:xfrm>
                  <a:off x="8085075" y="4770375"/>
                  <a:ext cx="387300" cy="7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56"/>
              <p:cNvSpPr txBox="1"/>
              <p:nvPr/>
            </p:nvSpPr>
            <p:spPr>
              <a:xfrm>
                <a:off x="7922175" y="4644875"/>
                <a:ext cx="12921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Residual</a:t>
                </a:r>
                <a:endParaRPr sz="900">
                  <a:latin typeface="Open Sans"/>
                  <a:ea typeface="Open Sans"/>
                  <a:cs typeface="Open Sans"/>
                  <a:sym typeface="Open Sans"/>
                </a:endParaRPr>
              </a:p>
            </p:txBody>
          </p:sp>
        </p:grpSp>
        <p:sp>
          <p:nvSpPr>
            <p:cNvPr id="581" name="Google Shape;581;p56"/>
            <p:cNvSpPr txBox="1"/>
            <p:nvPr/>
          </p:nvSpPr>
          <p:spPr>
            <a:xfrm>
              <a:off x="6179825" y="2746350"/>
              <a:ext cx="6063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HMS</a:t>
              </a:r>
              <a:endParaRPr sz="900">
                <a:latin typeface="Open Sans"/>
                <a:ea typeface="Open Sans"/>
                <a:cs typeface="Open Sans"/>
                <a:sym typeface="Open Sans"/>
              </a:endParaRPr>
            </a:p>
          </p:txBody>
        </p:sp>
      </p:grpSp>
      <p:grpSp>
        <p:nvGrpSpPr>
          <p:cNvPr id="582" name="Google Shape;582;p56"/>
          <p:cNvGrpSpPr/>
          <p:nvPr/>
        </p:nvGrpSpPr>
        <p:grpSpPr>
          <a:xfrm>
            <a:off x="5203125" y="566800"/>
            <a:ext cx="3858750" cy="2465275"/>
            <a:chOff x="5203125" y="566800"/>
            <a:chExt cx="3858750" cy="2465275"/>
          </a:xfrm>
        </p:grpSpPr>
        <p:grpSp>
          <p:nvGrpSpPr>
            <p:cNvPr id="583" name="Google Shape;583;p56"/>
            <p:cNvGrpSpPr/>
            <p:nvPr/>
          </p:nvGrpSpPr>
          <p:grpSpPr>
            <a:xfrm>
              <a:off x="5203125" y="647825"/>
              <a:ext cx="3858750" cy="2384250"/>
              <a:chOff x="5203125" y="647825"/>
              <a:chExt cx="3858750" cy="2384250"/>
            </a:xfrm>
          </p:grpSpPr>
          <p:grpSp>
            <p:nvGrpSpPr>
              <p:cNvPr id="584" name="Google Shape;584;p56"/>
              <p:cNvGrpSpPr/>
              <p:nvPr/>
            </p:nvGrpSpPr>
            <p:grpSpPr>
              <a:xfrm>
                <a:off x="5203125" y="647825"/>
                <a:ext cx="3818024" cy="2211681"/>
                <a:chOff x="5203125" y="647825"/>
                <a:chExt cx="3818024" cy="2211681"/>
              </a:xfrm>
            </p:grpSpPr>
            <p:pic>
              <p:nvPicPr>
                <p:cNvPr id="585" name="Google Shape;585;p56"/>
                <p:cNvPicPr preferRelativeResize="0"/>
                <p:nvPr/>
              </p:nvPicPr>
              <p:blipFill rotWithShape="1">
                <a:blip r:embed="rId4">
                  <a:alphaModFix/>
                </a:blip>
                <a:srcRect b="0" l="0" r="49897" t="0"/>
                <a:stretch/>
              </p:blipFill>
              <p:spPr>
                <a:xfrm>
                  <a:off x="5203125" y="647825"/>
                  <a:ext cx="3818024" cy="2211681"/>
                </a:xfrm>
                <a:prstGeom prst="rect">
                  <a:avLst/>
                </a:prstGeom>
                <a:noFill/>
                <a:ln>
                  <a:noFill/>
                </a:ln>
              </p:spPr>
            </p:pic>
            <p:sp>
              <p:nvSpPr>
                <p:cNvPr id="586" name="Google Shape;586;p56"/>
                <p:cNvSpPr/>
                <p:nvPr/>
              </p:nvSpPr>
              <p:spPr>
                <a:xfrm>
                  <a:off x="8037375" y="2647800"/>
                  <a:ext cx="548700" cy="146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56"/>
              <p:cNvSpPr txBox="1"/>
              <p:nvPr/>
            </p:nvSpPr>
            <p:spPr>
              <a:xfrm>
                <a:off x="7769775" y="2587475"/>
                <a:ext cx="12921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Drift Distance</a:t>
                </a:r>
                <a:endParaRPr sz="900">
                  <a:latin typeface="Open Sans"/>
                  <a:ea typeface="Open Sans"/>
                  <a:cs typeface="Open Sans"/>
                  <a:sym typeface="Open Sans"/>
                </a:endParaRPr>
              </a:p>
            </p:txBody>
          </p:sp>
        </p:grpSp>
        <p:sp>
          <p:nvSpPr>
            <p:cNvPr id="588" name="Google Shape;588;p56"/>
            <p:cNvSpPr txBox="1"/>
            <p:nvPr/>
          </p:nvSpPr>
          <p:spPr>
            <a:xfrm>
              <a:off x="6205625" y="566800"/>
              <a:ext cx="6063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HMS</a:t>
              </a:r>
              <a:endParaRPr sz="900">
                <a:latin typeface="Open Sans"/>
                <a:ea typeface="Open Sans"/>
                <a:cs typeface="Open Sans"/>
                <a:sym typeface="Open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2" name="Shape 592"/>
        <p:cNvGrpSpPr/>
        <p:nvPr/>
      </p:nvGrpSpPr>
      <p:grpSpPr>
        <a:xfrm>
          <a:off x="0" y="0"/>
          <a:ext cx="0" cy="0"/>
          <a:chOff x="0" y="0"/>
          <a:chExt cx="0" cy="0"/>
        </a:xfrm>
      </p:grpSpPr>
      <p:sp>
        <p:nvSpPr>
          <p:cNvPr id="593" name="Google Shape;593;p57"/>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Phase 1: Calorimeter Calibrations</a:t>
            </a:r>
            <a:endParaRPr sz="2400">
              <a:solidFill>
                <a:schemeClr val="lt2"/>
              </a:solidFill>
              <a:latin typeface="Helvetica Neue"/>
              <a:ea typeface="Helvetica Neue"/>
              <a:cs typeface="Helvetica Neue"/>
              <a:sym typeface="Helvetica Neue"/>
            </a:endParaRPr>
          </a:p>
        </p:txBody>
      </p:sp>
      <p:sp>
        <p:nvSpPr>
          <p:cNvPr id="594" name="Google Shape;594;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5" name="Google Shape;595;p57"/>
          <p:cNvSpPr txBox="1"/>
          <p:nvPr>
            <p:ph idx="1" type="body"/>
          </p:nvPr>
        </p:nvSpPr>
        <p:spPr>
          <a:xfrm>
            <a:off x="311700" y="863550"/>
            <a:ext cx="88323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Purpose of the calibration is to correctly convert the detected ADC signal from the calorimeter into an equivalent energy.</a:t>
            </a:r>
            <a:endParaRPr sz="1600">
              <a:solidFill>
                <a:srgbClr val="000000"/>
              </a:solidFill>
              <a:latin typeface="Helvetica Neue"/>
              <a:ea typeface="Helvetica Neue"/>
              <a:cs typeface="Helvetica Neue"/>
              <a:sym typeface="Helvetica Neue"/>
            </a:endParaRPr>
          </a:p>
          <a:p>
            <a:pPr indent="0" lvl="0" marL="45720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Calibration script utilises electron events to perform the calibration.</a:t>
            </a:r>
            <a:endParaRPr sz="1600">
              <a:solidFill>
                <a:srgbClr val="000000"/>
              </a:solidFill>
              <a:latin typeface="Helvetica Neue"/>
              <a:ea typeface="Helvetica Neue"/>
              <a:cs typeface="Helvetica Neue"/>
              <a:sym typeface="Helvetica Neue"/>
            </a:endParaRPr>
          </a:p>
          <a:p>
            <a:pPr indent="0" lvl="0" marL="45720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Many iterations were performed for all adequate runs</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p:txBody>
      </p:sp>
      <p:pic>
        <p:nvPicPr>
          <p:cNvPr id="596" name="Google Shape;596;p57"/>
          <p:cNvPicPr preferRelativeResize="0"/>
          <p:nvPr/>
        </p:nvPicPr>
        <p:blipFill rotWithShape="1">
          <a:blip r:embed="rId3">
            <a:alphaModFix/>
          </a:blip>
          <a:srcRect b="0" l="0" r="49834" t="49302"/>
          <a:stretch/>
        </p:blipFill>
        <p:spPr>
          <a:xfrm>
            <a:off x="3207700" y="2836950"/>
            <a:ext cx="2638650" cy="1697775"/>
          </a:xfrm>
          <a:prstGeom prst="rect">
            <a:avLst/>
          </a:prstGeom>
          <a:noFill/>
          <a:ln>
            <a:noFill/>
          </a:ln>
        </p:spPr>
      </p:pic>
      <p:pic>
        <p:nvPicPr>
          <p:cNvPr id="597" name="Google Shape;597;p57"/>
          <p:cNvPicPr preferRelativeResize="0"/>
          <p:nvPr/>
        </p:nvPicPr>
        <p:blipFill rotWithShape="1">
          <a:blip r:embed="rId3">
            <a:alphaModFix/>
          </a:blip>
          <a:srcRect b="0" l="50896" r="0" t="48068"/>
          <a:stretch/>
        </p:blipFill>
        <p:spPr>
          <a:xfrm>
            <a:off x="5922550" y="2736425"/>
            <a:ext cx="2747777" cy="1850200"/>
          </a:xfrm>
          <a:prstGeom prst="rect">
            <a:avLst/>
          </a:prstGeom>
          <a:noFill/>
          <a:ln>
            <a:noFill/>
          </a:ln>
        </p:spPr>
      </p:pic>
      <p:pic>
        <p:nvPicPr>
          <p:cNvPr id="598" name="Google Shape;598;p57"/>
          <p:cNvPicPr preferRelativeResize="0"/>
          <p:nvPr/>
        </p:nvPicPr>
        <p:blipFill rotWithShape="1">
          <a:blip r:embed="rId3">
            <a:alphaModFix/>
          </a:blip>
          <a:srcRect b="49302" l="0" r="49834" t="0"/>
          <a:stretch/>
        </p:blipFill>
        <p:spPr>
          <a:xfrm>
            <a:off x="201525" y="2866125"/>
            <a:ext cx="2638650" cy="1697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2" name="Shape 602"/>
        <p:cNvGrpSpPr/>
        <p:nvPr/>
      </p:nvGrpSpPr>
      <p:grpSpPr>
        <a:xfrm>
          <a:off x="0" y="0"/>
          <a:ext cx="0" cy="0"/>
          <a:chOff x="0" y="0"/>
          <a:chExt cx="0" cy="0"/>
        </a:xfrm>
      </p:grpSpPr>
      <p:sp>
        <p:nvSpPr>
          <p:cNvPr id="603" name="Google Shape;603;p58"/>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2"/>
                </a:solidFill>
                <a:latin typeface="Helvetica Neue"/>
                <a:ea typeface="Helvetica Neue"/>
                <a:cs typeface="Helvetica Neue"/>
                <a:sym typeface="Helvetica Neue"/>
              </a:rPr>
              <a:t>Phase 2.1: Importance of Luminosity Runs</a:t>
            </a:r>
            <a:endParaRPr sz="3000">
              <a:solidFill>
                <a:schemeClr val="lt2"/>
              </a:solidFill>
              <a:latin typeface="Helvetica Neue"/>
              <a:ea typeface="Helvetica Neue"/>
              <a:cs typeface="Helvetica Neue"/>
              <a:sym typeface="Helvetica Neue"/>
            </a:endParaRPr>
          </a:p>
        </p:txBody>
      </p:sp>
      <p:sp>
        <p:nvSpPr>
          <p:cNvPr id="604" name="Google Shape;604;p58"/>
          <p:cNvSpPr txBox="1"/>
          <p:nvPr>
            <p:ph idx="1" type="body"/>
          </p:nvPr>
        </p:nvSpPr>
        <p:spPr>
          <a:xfrm>
            <a:off x="135000" y="3107325"/>
            <a:ext cx="3873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1600">
                <a:solidFill>
                  <a:srgbClr val="000000"/>
                </a:solidFill>
                <a:latin typeface="Helvetica Neue"/>
                <a:ea typeface="Helvetica Neue"/>
                <a:cs typeface="Helvetica Neue"/>
                <a:sym typeface="Helvetica Neue"/>
              </a:rPr>
              <a:t>Careful evaluations of the systematic uncertainties is important due to the 1/𝜺 amplification in the 𝜎</a:t>
            </a:r>
            <a:r>
              <a:rPr baseline="-25000" lang="en" sz="1600">
                <a:solidFill>
                  <a:srgbClr val="000000"/>
                </a:solidFill>
                <a:latin typeface="Helvetica Neue"/>
                <a:ea typeface="Helvetica Neue"/>
                <a:cs typeface="Helvetica Neue"/>
                <a:sym typeface="Helvetica Neue"/>
              </a:rPr>
              <a:t>L</a:t>
            </a:r>
            <a:r>
              <a:rPr lang="en" sz="1600">
                <a:solidFill>
                  <a:srgbClr val="000000"/>
                </a:solidFill>
                <a:latin typeface="Helvetica Neue"/>
                <a:ea typeface="Helvetica Neue"/>
                <a:cs typeface="Helvetica Neue"/>
                <a:sym typeface="Helvetica Neue"/>
              </a:rPr>
              <a:t> extraction </a:t>
            </a:r>
            <a:endParaRPr i="1">
              <a:solidFill>
                <a:srgbClr val="000000"/>
              </a:solidFill>
              <a:latin typeface="Helvetica Neue"/>
              <a:ea typeface="Helvetica Neue"/>
              <a:cs typeface="Helvetica Neue"/>
              <a:sym typeface="Helvetica Neue"/>
            </a:endParaRPr>
          </a:p>
        </p:txBody>
      </p:sp>
      <p:graphicFrame>
        <p:nvGraphicFramePr>
          <p:cNvPr id="605" name="Google Shape;605;p58"/>
          <p:cNvGraphicFramePr/>
          <p:nvPr/>
        </p:nvGraphicFramePr>
        <p:xfrm>
          <a:off x="639275" y="840650"/>
          <a:ext cx="3000000" cy="3000000"/>
        </p:xfrm>
        <a:graphic>
          <a:graphicData uri="http://schemas.openxmlformats.org/drawingml/2006/table">
            <a:tbl>
              <a:tblPr>
                <a:noFill/>
                <a:tableStyleId>{CE8F4984-D1AC-49AC-8735-CF51023810BB}</a:tableStyleId>
              </a:tblPr>
              <a:tblGrid>
                <a:gridCol w="1189050"/>
                <a:gridCol w="679350"/>
                <a:gridCol w="700475"/>
                <a:gridCol w="743250"/>
                <a:gridCol w="758300"/>
                <a:gridCol w="2222275"/>
                <a:gridCol w="724200"/>
                <a:gridCol w="662250"/>
              </a:tblGrid>
              <a:tr h="703625">
                <a:tc>
                  <a:txBody>
                    <a:bodyPr/>
                    <a:lstStyle/>
                    <a:p>
                      <a:pPr indent="0" lvl="0" marL="0" marR="0" rtl="0" algn="ctr">
                        <a:lnSpc>
                          <a:spcPct val="100000"/>
                        </a:lnSpc>
                        <a:spcBef>
                          <a:spcPts val="0"/>
                        </a:spcBef>
                        <a:spcAft>
                          <a:spcPts val="0"/>
                        </a:spcAft>
                        <a:buClr>
                          <a:srgbClr val="000000"/>
                        </a:buClr>
                        <a:buSzPts val="1400"/>
                        <a:buFont typeface="Arial"/>
                        <a:buNone/>
                      </a:pPr>
                      <a:r>
                        <a:rPr b="1" lang="en"/>
                        <a:t>E</a:t>
                      </a:r>
                      <a:endParaRPr/>
                    </a:p>
                    <a:p>
                      <a:pPr indent="0" lvl="0" marL="0" rtl="0" algn="ctr">
                        <a:spcBef>
                          <a:spcPts val="280"/>
                        </a:spcBef>
                        <a:spcAft>
                          <a:spcPts val="0"/>
                        </a:spcAft>
                        <a:buClr>
                          <a:srgbClr val="000000"/>
                        </a:buClr>
                        <a:buSzPts val="1400"/>
                        <a:buFont typeface="Arial"/>
                        <a:buNone/>
                      </a:pPr>
                      <a:r>
                        <a:rPr b="1" lang="en"/>
                        <a:t>(GeV)</a:t>
                      </a:r>
                      <a:endParaRPr b="1" i="0" sz="1400" u="none">
                        <a:solidFill>
                          <a:srgbClr val="000000"/>
                        </a:solidFill>
                        <a:latin typeface="Arial"/>
                        <a:ea typeface="Arial"/>
                        <a:cs typeface="Arial"/>
                        <a:sym typeface="Arial"/>
                      </a:endParaRPr>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Q</a:t>
                      </a:r>
                      <a:r>
                        <a:rPr b="1" baseline="30000" i="0" lang="en" sz="1400" u="none">
                          <a:solidFill>
                            <a:srgbClr val="000000"/>
                          </a:solidFill>
                          <a:latin typeface="Arial"/>
                          <a:ea typeface="Arial"/>
                          <a:cs typeface="Arial"/>
                          <a:sym typeface="Arial"/>
                        </a:rPr>
                        <a:t>2</a:t>
                      </a:r>
                      <a:endParaRPr/>
                    </a:p>
                    <a:p>
                      <a:pPr indent="0" lvl="0" marL="0" marR="0" rtl="0" algn="ctr">
                        <a:lnSpc>
                          <a:spcPct val="100000"/>
                        </a:lnSpc>
                        <a:spcBef>
                          <a:spcPts val="28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(GeV</a:t>
                      </a:r>
                      <a:r>
                        <a:rPr b="1" baseline="30000" i="0" lang="en" sz="1400" u="none">
                          <a:solidFill>
                            <a:srgbClr val="000000"/>
                          </a:solidFill>
                          <a:latin typeface="Arial"/>
                          <a:ea typeface="Arial"/>
                          <a:cs typeface="Arial"/>
                          <a:sym typeface="Arial"/>
                        </a:rPr>
                        <a:t>2</a:t>
                      </a:r>
                      <a:r>
                        <a:rPr b="1" i="0" lang="en" sz="1400" u="none">
                          <a:solidFill>
                            <a:srgbClr val="000000"/>
                          </a:solidFill>
                          <a:latin typeface="Arial"/>
                          <a:ea typeface="Arial"/>
                          <a:cs typeface="Arial"/>
                          <a:sym typeface="Arial"/>
                        </a:rPr>
                        <a:t>)</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W</a:t>
                      </a:r>
                      <a:endParaRPr b="1" baseline="-25000" i="0" sz="1400" u="non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(GeV)</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x</a:t>
                      </a:r>
                      <a:endParaRPr b="1" baseline="-25000" i="0" sz="1400" u="non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a:t>Target</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a:t>Current</a:t>
                      </a:r>
                      <a:endParaRPr b="1"/>
                    </a:p>
                    <a:p>
                      <a:pPr indent="0" lvl="0" marL="0" marR="0" rtl="0" algn="ctr">
                        <a:lnSpc>
                          <a:spcPct val="100000"/>
                        </a:lnSpc>
                        <a:spcBef>
                          <a:spcPts val="0"/>
                        </a:spcBef>
                        <a:spcAft>
                          <a:spcPts val="0"/>
                        </a:spcAft>
                        <a:buNone/>
                      </a:pPr>
                      <a:r>
                        <a:rPr b="1" lang="en"/>
                        <a:t>(uA)</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a:t>ε</a:t>
                      </a:r>
                      <a:r>
                        <a:rPr b="1" baseline="-25000" lang="en"/>
                        <a:t>high</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t>ε</a:t>
                      </a:r>
                      <a:r>
                        <a:rPr b="1" baseline="-25000" lang="en"/>
                        <a:t>low</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r>
              <a:tr h="421375">
                <a:tc>
                  <a:txBody>
                    <a:bodyPr/>
                    <a:lstStyle/>
                    <a:p>
                      <a:pPr indent="0" lvl="0" marL="0" rtl="0" algn="ctr">
                        <a:spcBef>
                          <a:spcPts val="0"/>
                        </a:spcBef>
                        <a:spcAft>
                          <a:spcPts val="0"/>
                        </a:spcAft>
                        <a:buNone/>
                      </a:pPr>
                      <a:r>
                        <a:rPr b="1" lang="en"/>
                        <a:t>10.6</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5.5</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3.02</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0.40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LH2,C</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5,15,30,45,50,55</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0.53</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375">
                <a:tc>
                  <a:txBody>
                    <a:bodyPr/>
                    <a:lstStyle/>
                    <a:p>
                      <a:pPr indent="0" lvl="0" marL="0" rtl="0" algn="ctr">
                        <a:spcBef>
                          <a:spcPts val="0"/>
                        </a:spcBef>
                        <a:spcAft>
                          <a:spcPts val="0"/>
                        </a:spcAft>
                        <a:buNone/>
                      </a:pPr>
                      <a:r>
                        <a:rPr b="1" lang="en"/>
                        <a:t>10.6</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3.14</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0.25</a:t>
                      </a:r>
                      <a:endParaRPr b="1" i="0" sz="1400">
                        <a:solidFill>
                          <a:srgbClr val="000000"/>
                        </a:solidFill>
                        <a:latin typeface="Arial"/>
                        <a:ea typeface="Arial"/>
                        <a:cs typeface="Arial"/>
                        <a:sym typeface="Arial"/>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LH2,C</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50,70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0.67</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375">
                <a:tc>
                  <a:txBody>
                    <a:bodyPr/>
                    <a:lstStyle/>
                    <a:p>
                      <a:pPr indent="0" lvl="0" marL="0" rtl="0" algn="ctr">
                        <a:spcBef>
                          <a:spcPts val="0"/>
                        </a:spcBef>
                        <a:spcAft>
                          <a:spcPts val="0"/>
                        </a:spcAft>
                        <a:buClr>
                          <a:srgbClr val="000000"/>
                        </a:buClr>
                        <a:buSzPts val="1400"/>
                        <a:buFont typeface="Arial"/>
                        <a:buNone/>
                      </a:pPr>
                      <a:r>
                        <a:rPr b="1" lang="en"/>
                        <a:t>6.2</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3.0</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2.32</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0.40</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LH2,C</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5,15,30,50,65,70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0.57</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606" name="Google Shape;606;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58"/>
          <p:cNvSpPr txBox="1"/>
          <p:nvPr/>
        </p:nvSpPr>
        <p:spPr>
          <a:xfrm>
            <a:off x="4129675" y="3385200"/>
            <a:ext cx="5357400" cy="624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600">
                <a:latin typeface="Helvetica Neue"/>
                <a:ea typeface="Helvetica Neue"/>
                <a:cs typeface="Helvetica Neue"/>
                <a:sym typeface="Helvetica Neue"/>
              </a:rPr>
              <a:t>Spectrometer </a:t>
            </a:r>
            <a:r>
              <a:rPr lang="en" sz="1600">
                <a:solidFill>
                  <a:srgbClr val="FF0000"/>
                </a:solidFill>
                <a:latin typeface="Helvetica Neue"/>
                <a:ea typeface="Helvetica Neue"/>
                <a:cs typeface="Helvetica Neue"/>
                <a:sym typeface="Helvetica Neue"/>
              </a:rPr>
              <a:t>acceptance</a:t>
            </a:r>
            <a:r>
              <a:rPr lang="en" sz="1600">
                <a:latin typeface="Helvetica Neue"/>
                <a:ea typeface="Helvetica Neue"/>
                <a:cs typeface="Helvetica Neue"/>
                <a:sym typeface="Helvetica Neue"/>
              </a:rPr>
              <a:t>, </a:t>
            </a:r>
            <a:r>
              <a:rPr lang="en" sz="1600">
                <a:solidFill>
                  <a:srgbClr val="FF0000"/>
                </a:solidFill>
                <a:latin typeface="Helvetica Neue"/>
                <a:ea typeface="Helvetica Neue"/>
                <a:cs typeface="Helvetica Neue"/>
                <a:sym typeface="Helvetica Neue"/>
              </a:rPr>
              <a:t>kinematics </a:t>
            </a:r>
            <a:r>
              <a:rPr lang="en" sz="1600">
                <a:latin typeface="Helvetica Neue"/>
                <a:ea typeface="Helvetica Neue"/>
                <a:cs typeface="Helvetica Neue"/>
                <a:sym typeface="Helvetica Neue"/>
              </a:rPr>
              <a:t>, and </a:t>
            </a:r>
            <a:r>
              <a:rPr lang="en" sz="1600">
                <a:solidFill>
                  <a:srgbClr val="FF0000"/>
                </a:solidFill>
                <a:latin typeface="Helvetica Neue"/>
                <a:ea typeface="Helvetica Neue"/>
                <a:cs typeface="Helvetica Neue"/>
                <a:sym typeface="Helvetica Neue"/>
              </a:rPr>
              <a:t>efficiencies </a:t>
            </a:r>
            <a:r>
              <a:rPr lang="en" sz="1600">
                <a:latin typeface="Helvetica Neue"/>
                <a:ea typeface="Helvetica Neue"/>
                <a:cs typeface="Helvetica Neue"/>
                <a:sym typeface="Helvetica Neue"/>
              </a:rPr>
              <a:t>are the </a:t>
            </a:r>
            <a:r>
              <a:rPr b="1" lang="en" sz="1600" u="sng">
                <a:latin typeface="Helvetica Neue"/>
                <a:ea typeface="Helvetica Neue"/>
                <a:cs typeface="Helvetica Neue"/>
                <a:sym typeface="Helvetica Neue"/>
              </a:rPr>
              <a:t>primary contributors</a:t>
            </a:r>
            <a:endParaRPr b="1" u="sng">
              <a:latin typeface="Open Sans"/>
              <a:ea typeface="Open Sans"/>
              <a:cs typeface="Open Sans"/>
              <a:sym typeface="Open Sans"/>
            </a:endParaRPr>
          </a:p>
        </p:txBody>
      </p:sp>
      <p:sp>
        <p:nvSpPr>
          <p:cNvPr id="608" name="Google Shape;608;p58"/>
          <p:cNvSpPr/>
          <p:nvPr/>
        </p:nvSpPr>
        <p:spPr>
          <a:xfrm>
            <a:off x="3394900" y="3534025"/>
            <a:ext cx="1097400" cy="3237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8"/>
          <p:cNvSpPr txBox="1"/>
          <p:nvPr/>
        </p:nvSpPr>
        <p:spPr>
          <a:xfrm rot="-2700000">
            <a:off x="507494" y="781655"/>
            <a:ext cx="985990" cy="5341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0000"/>
                </a:solidFill>
                <a:latin typeface="Open Sans"/>
                <a:ea typeface="Open Sans"/>
                <a:cs typeface="Open Sans"/>
                <a:sym typeface="Open Sans"/>
              </a:rPr>
              <a:t>Singles</a:t>
            </a:r>
            <a:endParaRPr b="1" u="sng">
              <a:solidFill>
                <a:srgbClr val="FF0000"/>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3" name="Shape 613"/>
        <p:cNvGrpSpPr/>
        <p:nvPr/>
      </p:nvGrpSpPr>
      <p:grpSpPr>
        <a:xfrm>
          <a:off x="0" y="0"/>
          <a:ext cx="0" cy="0"/>
          <a:chOff x="0" y="0"/>
          <a:chExt cx="0" cy="0"/>
        </a:xfrm>
      </p:grpSpPr>
      <p:sp>
        <p:nvSpPr>
          <p:cNvPr id="614" name="Google Shape;614;p59"/>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2"/>
                </a:solidFill>
                <a:latin typeface="Helvetica Neue"/>
                <a:ea typeface="Helvetica Neue"/>
                <a:cs typeface="Helvetica Neue"/>
                <a:sym typeface="Helvetica Neue"/>
              </a:rPr>
              <a:t>Phase 2.1: Importance of Luminosity Runs</a:t>
            </a:r>
            <a:endParaRPr sz="3000">
              <a:solidFill>
                <a:schemeClr val="lt2"/>
              </a:solidFill>
              <a:latin typeface="Helvetica Neue"/>
              <a:ea typeface="Helvetica Neue"/>
              <a:cs typeface="Helvetica Neue"/>
              <a:sym typeface="Helvetica Neue"/>
            </a:endParaRPr>
          </a:p>
        </p:txBody>
      </p:sp>
      <p:sp>
        <p:nvSpPr>
          <p:cNvPr id="615" name="Google Shape;615;p59"/>
          <p:cNvSpPr txBox="1"/>
          <p:nvPr>
            <p:ph idx="1" type="body"/>
          </p:nvPr>
        </p:nvSpPr>
        <p:spPr>
          <a:xfrm>
            <a:off x="135000" y="34121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Helvetica Neue"/>
              <a:buChar char="●"/>
            </a:pPr>
            <a:r>
              <a:rPr lang="en" sz="1600">
                <a:solidFill>
                  <a:srgbClr val="000000"/>
                </a:solidFill>
                <a:latin typeface="Helvetica Neue"/>
                <a:ea typeface="Helvetica Neue"/>
                <a:cs typeface="Helvetica Neue"/>
                <a:sym typeface="Helvetica Neue"/>
              </a:rPr>
              <a:t>Singles: 17 runs</a:t>
            </a:r>
            <a:endParaRPr sz="1600">
              <a:solidFill>
                <a:srgbClr val="000000"/>
              </a:solidFill>
              <a:latin typeface="Helvetica Neue"/>
              <a:ea typeface="Helvetica Neue"/>
              <a:cs typeface="Helvetica Neue"/>
              <a:sym typeface="Helvetica Neue"/>
            </a:endParaRPr>
          </a:p>
          <a:p>
            <a:pPr indent="-330200" lvl="0" marL="457200" rtl="0" algn="l">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COIN: 50 runs (set singles+coin)</a:t>
            </a:r>
            <a:endParaRPr sz="1600">
              <a:solidFill>
                <a:srgbClr val="000000"/>
              </a:solidFill>
              <a:latin typeface="Helvetica Neue"/>
              <a:ea typeface="Helvetica Neue"/>
              <a:cs typeface="Helvetica Neue"/>
              <a:sym typeface="Helvetica Neue"/>
            </a:endParaRPr>
          </a:p>
          <a:p>
            <a:pPr indent="-330200" lvl="0" marL="457200" rtl="0" algn="l">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Plus PionLT runs!</a:t>
            </a:r>
            <a:endParaRPr sz="1600">
              <a:solidFill>
                <a:srgbClr val="000000"/>
              </a:solidFill>
              <a:latin typeface="Helvetica Neue"/>
              <a:ea typeface="Helvetica Neue"/>
              <a:cs typeface="Helvetica Neue"/>
              <a:sym typeface="Helvetica Neue"/>
            </a:endParaRPr>
          </a:p>
        </p:txBody>
      </p:sp>
      <p:graphicFrame>
        <p:nvGraphicFramePr>
          <p:cNvPr id="616" name="Google Shape;616;p59"/>
          <p:cNvGraphicFramePr/>
          <p:nvPr/>
        </p:nvGraphicFramePr>
        <p:xfrm>
          <a:off x="639275" y="840650"/>
          <a:ext cx="3000000" cy="3000000"/>
        </p:xfrm>
        <a:graphic>
          <a:graphicData uri="http://schemas.openxmlformats.org/drawingml/2006/table">
            <a:tbl>
              <a:tblPr>
                <a:noFill/>
                <a:tableStyleId>{CE8F4984-D1AC-49AC-8735-CF51023810BB}</a:tableStyleId>
              </a:tblPr>
              <a:tblGrid>
                <a:gridCol w="1189050"/>
                <a:gridCol w="679350"/>
                <a:gridCol w="700475"/>
                <a:gridCol w="743250"/>
                <a:gridCol w="758300"/>
                <a:gridCol w="2222275"/>
                <a:gridCol w="724200"/>
                <a:gridCol w="662250"/>
              </a:tblGrid>
              <a:tr h="703625">
                <a:tc>
                  <a:txBody>
                    <a:bodyPr/>
                    <a:lstStyle/>
                    <a:p>
                      <a:pPr indent="0" lvl="0" marL="0" marR="0" rtl="0" algn="ctr">
                        <a:lnSpc>
                          <a:spcPct val="100000"/>
                        </a:lnSpc>
                        <a:spcBef>
                          <a:spcPts val="0"/>
                        </a:spcBef>
                        <a:spcAft>
                          <a:spcPts val="0"/>
                        </a:spcAft>
                        <a:buClr>
                          <a:srgbClr val="000000"/>
                        </a:buClr>
                        <a:buSzPts val="1400"/>
                        <a:buFont typeface="Arial"/>
                        <a:buNone/>
                      </a:pPr>
                      <a:r>
                        <a:rPr b="1" lang="en"/>
                        <a:t>E</a:t>
                      </a:r>
                      <a:endParaRPr/>
                    </a:p>
                    <a:p>
                      <a:pPr indent="0" lvl="0" marL="0" rtl="0" algn="ctr">
                        <a:spcBef>
                          <a:spcPts val="280"/>
                        </a:spcBef>
                        <a:spcAft>
                          <a:spcPts val="0"/>
                        </a:spcAft>
                        <a:buClr>
                          <a:srgbClr val="000000"/>
                        </a:buClr>
                        <a:buSzPts val="1400"/>
                        <a:buFont typeface="Arial"/>
                        <a:buNone/>
                      </a:pPr>
                      <a:r>
                        <a:rPr b="1" lang="en"/>
                        <a:t>(GeV)</a:t>
                      </a:r>
                      <a:endParaRPr b="1" i="0" sz="1400" u="none">
                        <a:solidFill>
                          <a:srgbClr val="000000"/>
                        </a:solidFill>
                        <a:latin typeface="Arial"/>
                        <a:ea typeface="Arial"/>
                        <a:cs typeface="Arial"/>
                        <a:sym typeface="Arial"/>
                      </a:endParaRPr>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Q</a:t>
                      </a:r>
                      <a:r>
                        <a:rPr b="1" baseline="30000" i="0" lang="en" sz="1400" u="none">
                          <a:solidFill>
                            <a:srgbClr val="000000"/>
                          </a:solidFill>
                          <a:latin typeface="Arial"/>
                          <a:ea typeface="Arial"/>
                          <a:cs typeface="Arial"/>
                          <a:sym typeface="Arial"/>
                        </a:rPr>
                        <a:t>2</a:t>
                      </a:r>
                      <a:endParaRPr/>
                    </a:p>
                    <a:p>
                      <a:pPr indent="0" lvl="0" marL="0" marR="0" rtl="0" algn="ctr">
                        <a:lnSpc>
                          <a:spcPct val="100000"/>
                        </a:lnSpc>
                        <a:spcBef>
                          <a:spcPts val="28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(GeV</a:t>
                      </a:r>
                      <a:r>
                        <a:rPr b="1" baseline="30000" i="0" lang="en" sz="1400" u="none">
                          <a:solidFill>
                            <a:srgbClr val="000000"/>
                          </a:solidFill>
                          <a:latin typeface="Arial"/>
                          <a:ea typeface="Arial"/>
                          <a:cs typeface="Arial"/>
                          <a:sym typeface="Arial"/>
                        </a:rPr>
                        <a:t>2</a:t>
                      </a:r>
                      <a:r>
                        <a:rPr b="1" i="0" lang="en" sz="1400" u="none">
                          <a:solidFill>
                            <a:srgbClr val="000000"/>
                          </a:solidFill>
                          <a:latin typeface="Arial"/>
                          <a:ea typeface="Arial"/>
                          <a:cs typeface="Arial"/>
                          <a:sym typeface="Arial"/>
                        </a:rPr>
                        <a:t>)</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W</a:t>
                      </a:r>
                      <a:endParaRPr b="1" baseline="-25000" i="0" sz="1400" u="non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rPr b="1" i="0" lang="en" sz="1400" u="none">
                          <a:solidFill>
                            <a:srgbClr val="000000"/>
                          </a:solidFill>
                          <a:latin typeface="Arial"/>
                          <a:ea typeface="Arial"/>
                          <a:cs typeface="Arial"/>
                          <a:sym typeface="Arial"/>
                        </a:rPr>
                        <a:t>(GeV)</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x</a:t>
                      </a:r>
                      <a:endParaRPr b="1" baseline="-25000" i="0" sz="1400" u="non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t/>
                      </a:r>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a:t>Target</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a:t>Current</a:t>
                      </a:r>
                      <a:endParaRPr b="1"/>
                    </a:p>
                    <a:p>
                      <a:pPr indent="0" lvl="0" marL="0" marR="0" rtl="0" algn="ctr">
                        <a:lnSpc>
                          <a:spcPct val="100000"/>
                        </a:lnSpc>
                        <a:spcBef>
                          <a:spcPts val="0"/>
                        </a:spcBef>
                        <a:spcAft>
                          <a:spcPts val="0"/>
                        </a:spcAft>
                        <a:buNone/>
                      </a:pPr>
                      <a:r>
                        <a:rPr b="1" lang="en"/>
                        <a:t>(uA)</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a:t>ε</a:t>
                      </a:r>
                      <a:r>
                        <a:rPr b="1" baseline="-25000" lang="en"/>
                        <a:t>high</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t>ε</a:t>
                      </a:r>
                      <a:r>
                        <a:rPr b="1" baseline="-25000" lang="en"/>
                        <a:t>low</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r>
              <a:tr h="421375">
                <a:tc>
                  <a:txBody>
                    <a:bodyPr/>
                    <a:lstStyle/>
                    <a:p>
                      <a:pPr indent="0" lvl="0" marL="0" rtl="0" algn="ctr">
                        <a:spcBef>
                          <a:spcPts val="0"/>
                        </a:spcBef>
                        <a:spcAft>
                          <a:spcPts val="0"/>
                        </a:spcAft>
                        <a:buNone/>
                      </a:pPr>
                      <a:r>
                        <a:rPr b="1" lang="en"/>
                        <a:t>10.6</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5.5</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3.02</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0.40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LH2,C</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5,15,30,45,50,55</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0.53</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375">
                <a:tc>
                  <a:txBody>
                    <a:bodyPr/>
                    <a:lstStyle/>
                    <a:p>
                      <a:pPr indent="0" lvl="0" marL="0" rtl="0" algn="ctr">
                        <a:spcBef>
                          <a:spcPts val="0"/>
                        </a:spcBef>
                        <a:spcAft>
                          <a:spcPts val="0"/>
                        </a:spcAft>
                        <a:buNone/>
                      </a:pPr>
                      <a:r>
                        <a:rPr b="1" lang="en"/>
                        <a:t>8.2</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5.5</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3.02</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0.40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LH2,C</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10,25,40,45,60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0.18</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375">
                <a:tc>
                  <a:txBody>
                    <a:bodyPr/>
                    <a:lstStyle/>
                    <a:p>
                      <a:pPr indent="0" lvl="0" marL="0" rtl="0" algn="ctr">
                        <a:spcBef>
                          <a:spcPts val="0"/>
                        </a:spcBef>
                        <a:spcAft>
                          <a:spcPts val="0"/>
                        </a:spcAft>
                        <a:buClr>
                          <a:srgbClr val="000000"/>
                        </a:buClr>
                        <a:buSzPts val="1400"/>
                        <a:buFont typeface="Arial"/>
                        <a:buNone/>
                      </a:pPr>
                      <a:r>
                        <a:rPr b="1" lang="en"/>
                        <a:t>8.2</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4.4</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2.74</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 sz="1400">
                          <a:solidFill>
                            <a:srgbClr val="000000"/>
                          </a:solidFill>
                          <a:latin typeface="Arial"/>
                          <a:ea typeface="Arial"/>
                          <a:cs typeface="Arial"/>
                          <a:sym typeface="Arial"/>
                        </a:rPr>
                        <a:t>0.</a:t>
                      </a:r>
                      <a:r>
                        <a:rPr b="1" lang="en"/>
                        <a:t>40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LH2,C</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5,15,30,45,50,65</a:t>
                      </a:r>
                      <a:endParaRPr b="1" i="0" sz="1400">
                        <a:solidFill>
                          <a:srgbClr val="000000"/>
                        </a:solidFill>
                        <a:latin typeface="Arial"/>
                        <a:ea typeface="Arial"/>
                        <a:cs typeface="Arial"/>
                        <a:sym typeface="Arial"/>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0.48</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375">
                <a:tc>
                  <a:txBody>
                    <a:bodyPr/>
                    <a:lstStyle/>
                    <a:p>
                      <a:pPr indent="0" lvl="0" marL="0" rtl="0" algn="ctr">
                        <a:spcBef>
                          <a:spcPts val="0"/>
                        </a:spcBef>
                        <a:spcAft>
                          <a:spcPts val="0"/>
                        </a:spcAft>
                        <a:buNone/>
                      </a:pPr>
                      <a:r>
                        <a:rPr b="1" lang="en"/>
                        <a:t>10.6</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3.14</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0.25</a:t>
                      </a:r>
                      <a:endParaRPr b="1" i="0" sz="1400">
                        <a:solidFill>
                          <a:srgbClr val="000000"/>
                        </a:solidFill>
                        <a:latin typeface="Arial"/>
                        <a:ea typeface="Arial"/>
                        <a:cs typeface="Arial"/>
                        <a:sym typeface="Arial"/>
                      </a:endParaRPr>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LH2,C</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50,65,70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0.67</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617" name="Google Shape;617;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8" name="Google Shape;618;p59"/>
          <p:cNvSpPr txBox="1"/>
          <p:nvPr/>
        </p:nvSpPr>
        <p:spPr>
          <a:xfrm rot="-2700000">
            <a:off x="507494" y="705455"/>
            <a:ext cx="985990" cy="5341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0000"/>
                </a:solidFill>
                <a:latin typeface="Open Sans"/>
                <a:ea typeface="Open Sans"/>
                <a:cs typeface="Open Sans"/>
                <a:sym typeface="Open Sans"/>
              </a:rPr>
              <a:t>COIN</a:t>
            </a:r>
            <a:endParaRPr b="1" u="sng">
              <a:solidFill>
                <a:srgbClr val="FF0000"/>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2" name="Shape 622"/>
        <p:cNvGrpSpPr/>
        <p:nvPr/>
      </p:nvGrpSpPr>
      <p:grpSpPr>
        <a:xfrm>
          <a:off x="0" y="0"/>
          <a:ext cx="0" cy="0"/>
          <a:chOff x="0" y="0"/>
          <a:chExt cx="0" cy="0"/>
        </a:xfrm>
      </p:grpSpPr>
      <p:sp>
        <p:nvSpPr>
          <p:cNvPr id="623" name="Google Shape;623;p60"/>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Previous luminosity/tracking analysis</a:t>
            </a:r>
            <a:endParaRPr sz="2400">
              <a:solidFill>
                <a:schemeClr val="lt2"/>
              </a:solidFill>
              <a:latin typeface="Helvetica Neue"/>
              <a:ea typeface="Helvetica Neue"/>
              <a:cs typeface="Helvetica Neue"/>
              <a:sym typeface="Helvetica Neue"/>
            </a:endParaRPr>
          </a:p>
        </p:txBody>
      </p:sp>
      <p:sp>
        <p:nvSpPr>
          <p:cNvPr id="624" name="Google Shape;624;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5" name="Google Shape;625;p60"/>
          <p:cNvSpPr txBox="1"/>
          <p:nvPr>
            <p:ph idx="1" type="body"/>
          </p:nvPr>
        </p:nvSpPr>
        <p:spPr>
          <a:xfrm>
            <a:off x="311700" y="711150"/>
            <a:ext cx="5086200" cy="40113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Singles luminosity scans has been previously looked out with online data</a:t>
            </a:r>
            <a:endParaRPr sz="1600">
              <a:solidFill>
                <a:srgbClr val="000000"/>
              </a:solidFill>
              <a:latin typeface="Helvetica Neue"/>
              <a:ea typeface="Helvetica Neue"/>
              <a:cs typeface="Helvetica Neue"/>
              <a:sym typeface="Helvetica Neue"/>
            </a:endParaRPr>
          </a:p>
          <a:p>
            <a:pPr indent="0" lvl="0" marL="45720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Relative yield has been reduced to ~2% spread for carbon target</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Early on tracking efficiencies were a big contributor</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At a given ¾ rate, </a:t>
            </a:r>
            <a:r>
              <a:rPr lang="en">
                <a:solidFill>
                  <a:srgbClr val="FF0000"/>
                </a:solidFill>
                <a:latin typeface="Helvetica Neue"/>
                <a:ea typeface="Helvetica Neue"/>
                <a:cs typeface="Helvetica Neue"/>
                <a:sym typeface="Helvetica Neue"/>
              </a:rPr>
              <a:t>HMS tracking efficiency is ~4% higher than that of the SHMS</a:t>
            </a:r>
            <a:endParaRPr>
              <a:solidFill>
                <a:srgbClr val="FF0000"/>
              </a:solidFill>
              <a:latin typeface="Helvetica Neue"/>
              <a:ea typeface="Helvetica Neue"/>
              <a:cs typeface="Helvetica Neue"/>
              <a:sym typeface="Helvetica Neue"/>
            </a:endParaRPr>
          </a:p>
          <a:p>
            <a:pPr indent="-317500" lvl="1" marL="914400" rtl="0" algn="l">
              <a:lnSpc>
                <a:spcPct val="100000"/>
              </a:lnSpc>
              <a:spcBef>
                <a:spcPts val="100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HMS tracking efficiency is mostly independent of kinematic setting – not the case for the SHMS</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100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Many of these issues have been fixed after a in depth analysis of many groups</a:t>
            </a:r>
            <a:endParaRPr>
              <a:solidFill>
                <a:srgbClr val="000000"/>
              </a:solidFill>
              <a:latin typeface="Helvetica Neue"/>
              <a:ea typeface="Helvetica Neue"/>
              <a:cs typeface="Helvetica Neue"/>
              <a:sym typeface="Helvetica Neue"/>
            </a:endParaRPr>
          </a:p>
        </p:txBody>
      </p:sp>
      <p:pic>
        <p:nvPicPr>
          <p:cNvPr id="626" name="Google Shape;626;p60"/>
          <p:cNvPicPr preferRelativeResize="0"/>
          <p:nvPr/>
        </p:nvPicPr>
        <p:blipFill>
          <a:blip r:embed="rId3">
            <a:alphaModFix/>
          </a:blip>
          <a:stretch>
            <a:fillRect/>
          </a:stretch>
        </p:blipFill>
        <p:spPr>
          <a:xfrm>
            <a:off x="5552225" y="717122"/>
            <a:ext cx="2920225" cy="2155825"/>
          </a:xfrm>
          <a:prstGeom prst="rect">
            <a:avLst/>
          </a:prstGeom>
          <a:noFill/>
          <a:ln>
            <a:noFill/>
          </a:ln>
        </p:spPr>
      </p:pic>
      <p:pic>
        <p:nvPicPr>
          <p:cNvPr id="627" name="Google Shape;627;p60"/>
          <p:cNvPicPr preferRelativeResize="0"/>
          <p:nvPr/>
        </p:nvPicPr>
        <p:blipFill>
          <a:blip r:embed="rId4">
            <a:alphaModFix/>
          </a:blip>
          <a:stretch>
            <a:fillRect/>
          </a:stretch>
        </p:blipFill>
        <p:spPr>
          <a:xfrm>
            <a:off x="5451363" y="2995072"/>
            <a:ext cx="3121958" cy="1897912"/>
          </a:xfrm>
          <a:prstGeom prst="rect">
            <a:avLst/>
          </a:prstGeom>
          <a:noFill/>
          <a:ln>
            <a:noFill/>
          </a:ln>
        </p:spPr>
      </p:pic>
      <p:sp>
        <p:nvSpPr>
          <p:cNvPr id="628" name="Google Shape;628;p60"/>
          <p:cNvSpPr txBox="1"/>
          <p:nvPr/>
        </p:nvSpPr>
        <p:spPr>
          <a:xfrm>
            <a:off x="5188025" y="4759225"/>
            <a:ext cx="4864500" cy="2976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000">
                <a:latin typeface="Helvetica Neue"/>
                <a:ea typeface="Helvetica Neue"/>
                <a:cs typeface="Helvetica Neue"/>
                <a:sym typeface="Helvetica Neue"/>
              </a:rPr>
              <a:t>Analysis by D. Mack and R. Trotta</a:t>
            </a:r>
            <a:endParaRPr sz="1000">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2" name="Shape 632"/>
        <p:cNvGrpSpPr/>
        <p:nvPr/>
      </p:nvGrpSpPr>
      <p:grpSpPr>
        <a:xfrm>
          <a:off x="0" y="0"/>
          <a:ext cx="0" cy="0"/>
          <a:chOff x="0" y="0"/>
          <a:chExt cx="0" cy="0"/>
        </a:xfrm>
      </p:grpSpPr>
      <p:sp>
        <p:nvSpPr>
          <p:cNvPr id="633" name="Google Shape;633;p61"/>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Phase 2.1: HGCer Challenges </a:t>
            </a:r>
            <a:endParaRPr sz="2400">
              <a:solidFill>
                <a:schemeClr val="lt2"/>
              </a:solidFill>
              <a:latin typeface="Helvetica Neue"/>
              <a:ea typeface="Helvetica Neue"/>
              <a:cs typeface="Helvetica Neue"/>
              <a:sym typeface="Helvetica Neue"/>
            </a:endParaRPr>
          </a:p>
        </p:txBody>
      </p:sp>
      <p:sp>
        <p:nvSpPr>
          <p:cNvPr id="634" name="Google Shape;634;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61"/>
          <p:cNvSpPr txBox="1"/>
          <p:nvPr>
            <p:ph idx="1" type="body"/>
          </p:nvPr>
        </p:nvSpPr>
        <p:spPr>
          <a:xfrm>
            <a:off x="395400" y="910050"/>
            <a:ext cx="39762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A hole in the HGCer will allow unwanted pions and accidentals </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An in depth analysis will be required for proper efficiency determination</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This hole is already causing visible issues</a:t>
            </a:r>
            <a:endParaRPr sz="1600">
              <a:solidFill>
                <a:srgbClr val="000000"/>
              </a:solidFill>
              <a:latin typeface="Helvetica Neue"/>
              <a:ea typeface="Helvetica Neue"/>
              <a:cs typeface="Helvetica Neue"/>
              <a:sym typeface="Helvetica Neue"/>
            </a:endParaRPr>
          </a:p>
        </p:txBody>
      </p:sp>
      <p:pic>
        <p:nvPicPr>
          <p:cNvPr id="636" name="Google Shape;636;p61"/>
          <p:cNvPicPr preferRelativeResize="0"/>
          <p:nvPr/>
        </p:nvPicPr>
        <p:blipFill rotWithShape="1">
          <a:blip r:embed="rId3">
            <a:alphaModFix/>
          </a:blip>
          <a:srcRect b="9963" l="14937" r="0" t="4442"/>
          <a:stretch/>
        </p:blipFill>
        <p:spPr>
          <a:xfrm>
            <a:off x="5280800" y="2911049"/>
            <a:ext cx="3506746" cy="2062051"/>
          </a:xfrm>
          <a:prstGeom prst="rect">
            <a:avLst/>
          </a:prstGeom>
          <a:noFill/>
          <a:ln>
            <a:noFill/>
          </a:ln>
        </p:spPr>
      </p:pic>
      <p:sp>
        <p:nvSpPr>
          <p:cNvPr id="637" name="Google Shape;637;p61"/>
          <p:cNvSpPr/>
          <p:nvPr/>
        </p:nvSpPr>
        <p:spPr>
          <a:xfrm>
            <a:off x="4418025" y="3915750"/>
            <a:ext cx="967200" cy="3936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61"/>
          <p:cNvGrpSpPr/>
          <p:nvPr/>
        </p:nvGrpSpPr>
        <p:grpSpPr>
          <a:xfrm>
            <a:off x="1903538" y="2845625"/>
            <a:ext cx="3187737" cy="2192900"/>
            <a:chOff x="1903538" y="2845625"/>
            <a:chExt cx="3187737" cy="2192900"/>
          </a:xfrm>
        </p:grpSpPr>
        <p:pic>
          <p:nvPicPr>
            <p:cNvPr id="639" name="Google Shape;639;p61"/>
            <p:cNvPicPr preferRelativeResize="0"/>
            <p:nvPr/>
          </p:nvPicPr>
          <p:blipFill>
            <a:blip r:embed="rId4">
              <a:alphaModFix/>
            </a:blip>
            <a:stretch>
              <a:fillRect/>
            </a:stretch>
          </p:blipFill>
          <p:spPr>
            <a:xfrm>
              <a:off x="1903538" y="2845625"/>
              <a:ext cx="3187737" cy="2192900"/>
            </a:xfrm>
            <a:prstGeom prst="rect">
              <a:avLst/>
            </a:prstGeom>
            <a:noFill/>
            <a:ln>
              <a:noFill/>
            </a:ln>
          </p:spPr>
        </p:pic>
        <p:sp>
          <p:nvSpPr>
            <p:cNvPr id="640" name="Google Shape;640;p61"/>
            <p:cNvSpPr/>
            <p:nvPr/>
          </p:nvSpPr>
          <p:spPr>
            <a:xfrm>
              <a:off x="2309100" y="4505125"/>
              <a:ext cx="148800" cy="158100"/>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1"/>
            <p:cNvSpPr/>
            <p:nvPr/>
          </p:nvSpPr>
          <p:spPr>
            <a:xfrm>
              <a:off x="2493300" y="3915750"/>
              <a:ext cx="148800" cy="158100"/>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1"/>
            <p:cNvSpPr/>
            <p:nvPr/>
          </p:nvSpPr>
          <p:spPr>
            <a:xfrm rot="5400000">
              <a:off x="3114750" y="3694500"/>
              <a:ext cx="148800" cy="158100"/>
            </a:xfrm>
            <a:prstGeom prst="down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1"/>
            <p:cNvSpPr/>
            <p:nvPr/>
          </p:nvSpPr>
          <p:spPr>
            <a:xfrm>
              <a:off x="3196650" y="4221600"/>
              <a:ext cx="148800" cy="158100"/>
            </a:xfrm>
            <a:prstGeom prst="down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1"/>
            <p:cNvSpPr/>
            <p:nvPr/>
          </p:nvSpPr>
          <p:spPr>
            <a:xfrm>
              <a:off x="3653850" y="4374000"/>
              <a:ext cx="148800" cy="158100"/>
            </a:xfrm>
            <a:prstGeom prst="down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1"/>
            <p:cNvSpPr/>
            <p:nvPr/>
          </p:nvSpPr>
          <p:spPr>
            <a:xfrm>
              <a:off x="4034850" y="4450200"/>
              <a:ext cx="148800" cy="158100"/>
            </a:xfrm>
            <a:prstGeom prst="down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61"/>
          <p:cNvGrpSpPr/>
          <p:nvPr/>
        </p:nvGrpSpPr>
        <p:grpSpPr>
          <a:xfrm>
            <a:off x="6956775" y="570850"/>
            <a:ext cx="2177325" cy="2213895"/>
            <a:chOff x="6956775" y="570850"/>
            <a:chExt cx="2177325" cy="2213895"/>
          </a:xfrm>
        </p:grpSpPr>
        <p:pic>
          <p:nvPicPr>
            <p:cNvPr id="647" name="Google Shape;647;p61"/>
            <p:cNvPicPr preferRelativeResize="0"/>
            <p:nvPr/>
          </p:nvPicPr>
          <p:blipFill rotWithShape="1">
            <a:blip r:embed="rId5">
              <a:alphaModFix/>
            </a:blip>
            <a:srcRect b="3425" l="5042" r="0" t="5962"/>
            <a:stretch/>
          </p:blipFill>
          <p:spPr>
            <a:xfrm>
              <a:off x="7096450" y="570850"/>
              <a:ext cx="2037650" cy="1986949"/>
            </a:xfrm>
            <a:prstGeom prst="rect">
              <a:avLst/>
            </a:prstGeom>
            <a:noFill/>
            <a:ln>
              <a:noFill/>
            </a:ln>
          </p:spPr>
        </p:pic>
        <p:sp>
          <p:nvSpPr>
            <p:cNvPr id="648" name="Google Shape;648;p61"/>
            <p:cNvSpPr txBox="1"/>
            <p:nvPr/>
          </p:nvSpPr>
          <p:spPr>
            <a:xfrm>
              <a:off x="8785575" y="2451745"/>
              <a:ext cx="250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x</a:t>
              </a:r>
              <a:endParaRPr sz="900">
                <a:latin typeface="Open Sans"/>
                <a:ea typeface="Open Sans"/>
                <a:cs typeface="Open Sans"/>
                <a:sym typeface="Open Sans"/>
              </a:endParaRPr>
            </a:p>
          </p:txBody>
        </p:sp>
        <p:sp>
          <p:nvSpPr>
            <p:cNvPr id="649" name="Google Shape;649;p61"/>
            <p:cNvSpPr txBox="1"/>
            <p:nvPr/>
          </p:nvSpPr>
          <p:spPr>
            <a:xfrm>
              <a:off x="6956775" y="622945"/>
              <a:ext cx="250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y</a:t>
              </a:r>
              <a:endParaRPr sz="900">
                <a:latin typeface="Open Sans"/>
                <a:ea typeface="Open Sans"/>
                <a:cs typeface="Open Sans"/>
                <a:sym typeface="Open Sans"/>
              </a:endParaRPr>
            </a:p>
            <a:p>
              <a:pPr indent="0" lvl="0" marL="0" rtl="0" algn="l">
                <a:spcBef>
                  <a:spcPts val="0"/>
                </a:spcBef>
                <a:spcAft>
                  <a:spcPts val="0"/>
                </a:spcAft>
                <a:buNone/>
              </a:pPr>
              <a:r>
                <a:t/>
              </a:r>
              <a:endParaRPr sz="900">
                <a:latin typeface="Open Sans"/>
                <a:ea typeface="Open Sans"/>
                <a:cs typeface="Open Sans"/>
                <a:sym typeface="Open Sans"/>
              </a:endParaRPr>
            </a:p>
          </p:txBody>
        </p:sp>
      </p:grpSp>
      <p:grpSp>
        <p:nvGrpSpPr>
          <p:cNvPr id="650" name="Google Shape;650;p61"/>
          <p:cNvGrpSpPr/>
          <p:nvPr/>
        </p:nvGrpSpPr>
        <p:grpSpPr>
          <a:xfrm>
            <a:off x="4670775" y="570850"/>
            <a:ext cx="2292975" cy="2213895"/>
            <a:chOff x="4670775" y="570850"/>
            <a:chExt cx="2292975" cy="2213895"/>
          </a:xfrm>
        </p:grpSpPr>
        <p:pic>
          <p:nvPicPr>
            <p:cNvPr id="651" name="Google Shape;651;p61"/>
            <p:cNvPicPr preferRelativeResize="0"/>
            <p:nvPr/>
          </p:nvPicPr>
          <p:blipFill rotWithShape="1">
            <a:blip r:embed="rId6">
              <a:alphaModFix/>
            </a:blip>
            <a:srcRect b="3424" l="5042" r="0" t="5970"/>
            <a:stretch/>
          </p:blipFill>
          <p:spPr>
            <a:xfrm>
              <a:off x="4926100" y="570850"/>
              <a:ext cx="2037650" cy="1986949"/>
            </a:xfrm>
            <a:prstGeom prst="rect">
              <a:avLst/>
            </a:prstGeom>
            <a:noFill/>
            <a:ln>
              <a:noFill/>
            </a:ln>
          </p:spPr>
        </p:pic>
        <p:sp>
          <p:nvSpPr>
            <p:cNvPr id="652" name="Google Shape;652;p61"/>
            <p:cNvSpPr txBox="1"/>
            <p:nvPr/>
          </p:nvSpPr>
          <p:spPr>
            <a:xfrm>
              <a:off x="6575775" y="2451745"/>
              <a:ext cx="250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x</a:t>
              </a:r>
              <a:endParaRPr sz="900">
                <a:latin typeface="Open Sans"/>
                <a:ea typeface="Open Sans"/>
                <a:cs typeface="Open Sans"/>
                <a:sym typeface="Open Sans"/>
              </a:endParaRPr>
            </a:p>
          </p:txBody>
        </p:sp>
        <p:sp>
          <p:nvSpPr>
            <p:cNvPr id="653" name="Google Shape;653;p61"/>
            <p:cNvSpPr txBox="1"/>
            <p:nvPr/>
          </p:nvSpPr>
          <p:spPr>
            <a:xfrm>
              <a:off x="4670775" y="622945"/>
              <a:ext cx="250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y</a:t>
              </a:r>
              <a:endParaRPr sz="900">
                <a:latin typeface="Open Sans"/>
                <a:ea typeface="Open Sans"/>
                <a:cs typeface="Open Sans"/>
                <a:sym typeface="Open Sans"/>
              </a:endParaRPr>
            </a:p>
            <a:p>
              <a:pPr indent="0" lvl="0" marL="0" rtl="0" algn="l">
                <a:spcBef>
                  <a:spcPts val="0"/>
                </a:spcBef>
                <a:spcAft>
                  <a:spcPts val="0"/>
                </a:spcAft>
                <a:buNone/>
              </a:pPr>
              <a:r>
                <a:t/>
              </a:r>
              <a:endParaRPr sz="900">
                <a:latin typeface="Open Sans"/>
                <a:ea typeface="Open Sans"/>
                <a:cs typeface="Open Sans"/>
                <a:sym typeface="Open Sans"/>
              </a:endParaRPr>
            </a:p>
          </p:txBody>
        </p:sp>
      </p:grpSp>
      <p:sp>
        <p:nvSpPr>
          <p:cNvPr id="654" name="Google Shape;654;p61"/>
          <p:cNvSpPr txBox="1"/>
          <p:nvPr/>
        </p:nvSpPr>
        <p:spPr>
          <a:xfrm>
            <a:off x="5663325" y="162125"/>
            <a:ext cx="7152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Fall</a:t>
            </a:r>
            <a:endParaRPr>
              <a:latin typeface="Open Sans"/>
              <a:ea typeface="Open Sans"/>
              <a:cs typeface="Open Sans"/>
              <a:sym typeface="Open Sans"/>
            </a:endParaRPr>
          </a:p>
        </p:txBody>
      </p:sp>
      <p:sp>
        <p:nvSpPr>
          <p:cNvPr id="655" name="Google Shape;655;p61"/>
          <p:cNvSpPr txBox="1"/>
          <p:nvPr/>
        </p:nvSpPr>
        <p:spPr>
          <a:xfrm>
            <a:off x="7119525" y="85925"/>
            <a:ext cx="2024400" cy="53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Spring</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(After readjustments)</a:t>
            </a:r>
            <a:endParaRPr>
              <a:latin typeface="Open Sans"/>
              <a:ea typeface="Open Sans"/>
              <a:cs typeface="Open Sans"/>
              <a:sym typeface="Open Sans"/>
            </a:endParaRPr>
          </a:p>
        </p:txBody>
      </p:sp>
      <p:sp>
        <p:nvSpPr>
          <p:cNvPr id="656" name="Google Shape;656;p61"/>
          <p:cNvSpPr txBox="1"/>
          <p:nvPr/>
        </p:nvSpPr>
        <p:spPr>
          <a:xfrm>
            <a:off x="-20550" y="4504225"/>
            <a:ext cx="45792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Stephen Kay analysis</a:t>
            </a:r>
            <a:endParaRPr sz="900">
              <a:latin typeface="Open Sans"/>
              <a:ea typeface="Open Sans"/>
              <a:cs typeface="Open Sans"/>
              <a:sym typeface="Open Sans"/>
            </a:endParaRPr>
          </a:p>
          <a:p>
            <a:pPr indent="0" lvl="0" marL="0" rtl="0" algn="l">
              <a:spcBef>
                <a:spcPts val="0"/>
              </a:spcBef>
              <a:spcAft>
                <a:spcPts val="0"/>
              </a:spcAft>
              <a:buNone/>
            </a:pPr>
            <a:r>
              <a:rPr lang="en" sz="900" u="sng">
                <a:solidFill>
                  <a:schemeClr val="hlink"/>
                </a:solidFill>
                <a:hlinkClick r:id="rId7"/>
              </a:rPr>
              <a:t>https://logbooks.jlab.org/entry/3676623</a:t>
            </a:r>
            <a:endParaRPr sz="9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Is the Proton Pointlike?</a:t>
            </a:r>
            <a:endParaRPr sz="2400">
              <a:solidFill>
                <a:schemeClr val="lt2"/>
              </a:solidFill>
              <a:latin typeface="Helvetica Neue"/>
              <a:ea typeface="Helvetica Neue"/>
              <a:cs typeface="Helvetica Neue"/>
              <a:sym typeface="Helvetica Neue"/>
            </a:endParaRPr>
          </a:p>
        </p:txBody>
      </p:sp>
      <p:sp>
        <p:nvSpPr>
          <p:cNvPr id="114" name="Google Shape;114;p17"/>
          <p:cNvSpPr txBox="1"/>
          <p:nvPr>
            <p:ph idx="1" type="body"/>
          </p:nvPr>
        </p:nvSpPr>
        <p:spPr>
          <a:xfrm>
            <a:off x="311700" y="803900"/>
            <a:ext cx="87672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A </a:t>
            </a:r>
            <a:r>
              <a:rPr lang="en" sz="1600">
                <a:solidFill>
                  <a:srgbClr val="FF0000"/>
                </a:solidFill>
                <a:latin typeface="Helvetica Neue"/>
                <a:ea typeface="Helvetica Neue"/>
                <a:cs typeface="Helvetica Neue"/>
                <a:sym typeface="Helvetica Neue"/>
              </a:rPr>
              <a:t>microscope</a:t>
            </a:r>
            <a:r>
              <a:rPr lang="en" sz="1600">
                <a:solidFill>
                  <a:srgbClr val="000000"/>
                </a:solidFill>
                <a:latin typeface="Helvetica Neue"/>
                <a:ea typeface="Helvetica Neue"/>
                <a:cs typeface="Helvetica Neue"/>
                <a:sym typeface="Helvetica Neue"/>
              </a:rPr>
              <a:t> uses photons to see tiny objects, can we do something similar to view the proton?</a:t>
            </a:r>
            <a:endParaRPr sz="1600">
              <a:solidFill>
                <a:srgbClr val="00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Very very very high momentum photons would be needed</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1000"/>
              </a:spcBef>
              <a:spcAft>
                <a:spcPts val="0"/>
              </a:spcAft>
              <a:buNone/>
            </a:pPr>
            <a:r>
              <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1000"/>
              </a:spcBef>
              <a:spcAft>
                <a:spcPts val="0"/>
              </a:spcAft>
              <a:buNone/>
            </a:pPr>
            <a:r>
              <a:t/>
            </a:r>
            <a:endParaRPr sz="1600">
              <a:solidFill>
                <a:srgbClr val="000000"/>
              </a:solidFill>
              <a:latin typeface="Helvetica Neue"/>
              <a:ea typeface="Helvetica Neue"/>
              <a:cs typeface="Helvetica Neue"/>
              <a:sym typeface="Helvetica Neue"/>
            </a:endParaRPr>
          </a:p>
          <a:p>
            <a:pPr indent="-330200" lvl="1" marL="9144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Why not use a similar probe with easier to access momenta?</a:t>
            </a:r>
            <a:endParaRPr sz="1600">
              <a:solidFill>
                <a:srgbClr val="000000"/>
              </a:solidFill>
              <a:latin typeface="Helvetica Neue"/>
              <a:ea typeface="Helvetica Neue"/>
              <a:cs typeface="Helvetica Neue"/>
              <a:sym typeface="Helvetica Neue"/>
            </a:endParaRPr>
          </a:p>
          <a:p>
            <a:pPr indent="-330200" lvl="1" marL="9144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Let’s use the </a:t>
            </a:r>
            <a:r>
              <a:rPr lang="en" sz="1600">
                <a:solidFill>
                  <a:srgbClr val="FF0000"/>
                </a:solidFill>
                <a:latin typeface="Helvetica Neue"/>
                <a:ea typeface="Helvetica Neue"/>
                <a:cs typeface="Helvetica Neue"/>
                <a:sym typeface="Helvetica Neue"/>
              </a:rPr>
              <a:t>de Broglie Wavelength</a:t>
            </a:r>
            <a:r>
              <a:rPr lang="en" sz="1600">
                <a:solidFill>
                  <a:srgbClr val="000000"/>
                </a:solidFill>
                <a:latin typeface="Helvetica Neue"/>
                <a:ea typeface="Helvetica Neue"/>
                <a:cs typeface="Helvetica Neue"/>
                <a:sym typeface="Helvetica Neue"/>
              </a:rPr>
              <a:t> for motivation</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1000"/>
              </a:spcBef>
              <a:spcAft>
                <a:spcPts val="0"/>
              </a:spcAft>
              <a:buNone/>
            </a:pPr>
            <a:r>
              <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1000"/>
              </a:spcBef>
              <a:spcAft>
                <a:spcPts val="0"/>
              </a:spcAft>
              <a:buNone/>
            </a:pPr>
            <a:r>
              <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proton interacts electromagnetically, so we use a </a:t>
            </a:r>
            <a:r>
              <a:rPr lang="en" sz="1600">
                <a:solidFill>
                  <a:srgbClr val="FF0000"/>
                </a:solidFill>
                <a:latin typeface="Helvetica Neue"/>
                <a:ea typeface="Helvetica Neue"/>
                <a:cs typeface="Helvetica Neue"/>
                <a:sym typeface="Helvetica Neue"/>
              </a:rPr>
              <a:t>lepton</a:t>
            </a:r>
            <a:r>
              <a:rPr lang="en" sz="1600">
                <a:solidFill>
                  <a:srgbClr val="000000"/>
                </a:solidFill>
                <a:latin typeface="Helvetica Neue"/>
                <a:ea typeface="Helvetica Neue"/>
                <a:cs typeface="Helvetica Neue"/>
                <a:sym typeface="Helvetica Neue"/>
              </a:rPr>
              <a:t> (e.g. electron) with a </a:t>
            </a:r>
            <a:r>
              <a:rPr lang="en" sz="1600">
                <a:solidFill>
                  <a:srgbClr val="FF0000"/>
                </a:solidFill>
                <a:latin typeface="Helvetica Neue"/>
                <a:ea typeface="Helvetica Neue"/>
                <a:cs typeface="Helvetica Neue"/>
                <a:sym typeface="Helvetica Neue"/>
              </a:rPr>
              <a:t>high momentum</a:t>
            </a:r>
            <a:r>
              <a:rPr lang="en" sz="1600">
                <a:solidFill>
                  <a:srgbClr val="000000"/>
                </a:solidFill>
                <a:latin typeface="Helvetica Neue"/>
                <a:ea typeface="Helvetica Neue"/>
                <a:cs typeface="Helvetica Neue"/>
                <a:sym typeface="Helvetica Neue"/>
              </a:rPr>
              <a:t> as a probe.</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1000"/>
              </a:spcBef>
              <a:spcAft>
                <a:spcPts val="0"/>
              </a:spcAft>
              <a:buClr>
                <a:srgbClr val="000000"/>
              </a:buClr>
              <a:buSzPts val="1100"/>
              <a:buFont typeface="Arial"/>
              <a:buNone/>
            </a:pPr>
            <a:r>
              <a:t/>
            </a:r>
            <a:endParaRPr>
              <a:solidFill>
                <a:srgbClr val="000000"/>
              </a:solidFill>
              <a:latin typeface="Helvetica Neue"/>
              <a:ea typeface="Helvetica Neue"/>
              <a:cs typeface="Helvetica Neue"/>
              <a:sym typeface="Helvetica Neue"/>
            </a:endParaRPr>
          </a:p>
          <a:p>
            <a:pPr indent="-342900" lvl="0" marL="457200" marR="0" rtl="0" algn="l">
              <a:lnSpc>
                <a:spcPct val="115000"/>
              </a:lnSpc>
              <a:spcBef>
                <a:spcPts val="1000"/>
              </a:spcBef>
              <a:spcAft>
                <a:spcPts val="1000"/>
              </a:spcAft>
              <a:buClr>
                <a:schemeClr val="lt1"/>
              </a:buClr>
              <a:buSzPts val="1800"/>
              <a:buFont typeface="Helvetica Neue"/>
              <a:buChar char="●"/>
            </a:pPr>
            <a:r>
              <a:t/>
            </a:r>
            <a:endParaRPr>
              <a:solidFill>
                <a:schemeClr val="lt1"/>
              </a:solidFill>
              <a:latin typeface="Helvetica Neue"/>
              <a:ea typeface="Helvetica Neue"/>
              <a:cs typeface="Helvetica Neue"/>
              <a:sym typeface="Helvetica Neue"/>
            </a:endParaRPr>
          </a:p>
        </p:txBody>
      </p:sp>
      <p:sp>
        <p:nvSpPr>
          <p:cNvPr id="115" name="Google Shape;11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6" name="Google Shape;116;p17"/>
          <p:cNvPicPr preferRelativeResize="0"/>
          <p:nvPr/>
        </p:nvPicPr>
        <p:blipFill>
          <a:blip r:embed="rId3">
            <a:alphaModFix/>
          </a:blip>
          <a:stretch>
            <a:fillRect/>
          </a:stretch>
        </p:blipFill>
        <p:spPr>
          <a:xfrm>
            <a:off x="3809698" y="1733727"/>
            <a:ext cx="1524599" cy="720800"/>
          </a:xfrm>
          <a:prstGeom prst="rect">
            <a:avLst/>
          </a:prstGeom>
          <a:noFill/>
          <a:ln>
            <a:noFill/>
          </a:ln>
        </p:spPr>
      </p:pic>
      <p:pic>
        <p:nvPicPr>
          <p:cNvPr id="117" name="Google Shape;117;p17"/>
          <p:cNvPicPr preferRelativeResize="0"/>
          <p:nvPr/>
        </p:nvPicPr>
        <p:blipFill>
          <a:blip r:embed="rId4">
            <a:alphaModFix/>
          </a:blip>
          <a:stretch>
            <a:fillRect/>
          </a:stretch>
        </p:blipFill>
        <p:spPr>
          <a:xfrm>
            <a:off x="3642620" y="3109749"/>
            <a:ext cx="1858752" cy="720800"/>
          </a:xfrm>
          <a:prstGeom prst="rect">
            <a:avLst/>
          </a:prstGeom>
          <a:noFill/>
          <a:ln>
            <a:noFill/>
          </a:ln>
        </p:spPr>
      </p:pic>
      <p:pic>
        <p:nvPicPr>
          <p:cNvPr id="118" name="Google Shape;118;p17"/>
          <p:cNvPicPr preferRelativeResize="0"/>
          <p:nvPr/>
        </p:nvPicPr>
        <p:blipFill>
          <a:blip r:embed="rId5">
            <a:alphaModFix/>
          </a:blip>
          <a:stretch>
            <a:fillRect/>
          </a:stretch>
        </p:blipFill>
        <p:spPr>
          <a:xfrm>
            <a:off x="7662168" y="2542093"/>
            <a:ext cx="864175" cy="864200"/>
          </a:xfrm>
          <a:prstGeom prst="rect">
            <a:avLst/>
          </a:prstGeom>
          <a:noFill/>
          <a:ln>
            <a:noFill/>
          </a:ln>
        </p:spPr>
      </p:pic>
      <p:pic>
        <p:nvPicPr>
          <p:cNvPr id="119" name="Google Shape;119;p17"/>
          <p:cNvPicPr preferRelativeResize="0"/>
          <p:nvPr/>
        </p:nvPicPr>
        <p:blipFill>
          <a:blip r:embed="rId6">
            <a:alphaModFix/>
          </a:blip>
          <a:stretch>
            <a:fillRect/>
          </a:stretch>
        </p:blipFill>
        <p:spPr>
          <a:xfrm>
            <a:off x="7376200" y="1436475"/>
            <a:ext cx="1224300" cy="1224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0" name="Shape 660"/>
        <p:cNvGrpSpPr/>
        <p:nvPr/>
      </p:nvGrpSpPr>
      <p:grpSpPr>
        <a:xfrm>
          <a:off x="0" y="0"/>
          <a:ext cx="0" cy="0"/>
          <a:chOff x="0" y="0"/>
          <a:chExt cx="0" cy="0"/>
        </a:xfrm>
      </p:grpSpPr>
      <p:sp>
        <p:nvSpPr>
          <p:cNvPr id="661" name="Google Shape;661;p62"/>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2"/>
                </a:solidFill>
                <a:latin typeface="Helvetica Neue"/>
                <a:ea typeface="Helvetica Neue"/>
                <a:cs typeface="Helvetica Neue"/>
                <a:sym typeface="Helvetica Neue"/>
              </a:rPr>
              <a:t>Phase 2.2: Heep Runs</a:t>
            </a:r>
            <a:endParaRPr sz="3000">
              <a:solidFill>
                <a:schemeClr val="lt2"/>
              </a:solidFill>
              <a:latin typeface="Helvetica Neue"/>
              <a:ea typeface="Helvetica Neue"/>
              <a:cs typeface="Helvetica Neue"/>
              <a:sym typeface="Helvetica Neue"/>
            </a:endParaRPr>
          </a:p>
        </p:txBody>
      </p:sp>
      <p:graphicFrame>
        <p:nvGraphicFramePr>
          <p:cNvPr id="662" name="Google Shape;662;p62"/>
          <p:cNvGraphicFramePr/>
          <p:nvPr/>
        </p:nvGraphicFramePr>
        <p:xfrm>
          <a:off x="274150" y="896725"/>
          <a:ext cx="3000000" cy="3000000"/>
        </p:xfrm>
        <a:graphic>
          <a:graphicData uri="http://schemas.openxmlformats.org/drawingml/2006/table">
            <a:tbl>
              <a:tblPr>
                <a:noFill/>
                <a:tableStyleId>{CE8F4984-D1AC-49AC-8735-CF51023810BB}</a:tableStyleId>
              </a:tblPr>
              <a:tblGrid>
                <a:gridCol w="1601425"/>
                <a:gridCol w="1113950"/>
                <a:gridCol w="1130750"/>
                <a:gridCol w="1647425"/>
                <a:gridCol w="1457550"/>
                <a:gridCol w="1569475"/>
              </a:tblGrid>
              <a:tr h="628225">
                <a:tc>
                  <a:txBody>
                    <a:bodyPr/>
                    <a:lstStyle/>
                    <a:p>
                      <a:pPr indent="0" lvl="0" marL="0" marR="0" rtl="0" algn="ctr">
                        <a:lnSpc>
                          <a:spcPct val="100000"/>
                        </a:lnSpc>
                        <a:spcBef>
                          <a:spcPts val="0"/>
                        </a:spcBef>
                        <a:spcAft>
                          <a:spcPts val="0"/>
                        </a:spcAft>
                        <a:buClr>
                          <a:srgbClr val="000000"/>
                        </a:buClr>
                        <a:buSzPts val="1400"/>
                        <a:buFont typeface="Arial"/>
                        <a:buNone/>
                      </a:pPr>
                      <a:r>
                        <a:rPr b="1" lang="en"/>
                        <a:t>E</a:t>
                      </a:r>
                      <a:endParaRPr/>
                    </a:p>
                    <a:p>
                      <a:pPr indent="0" lvl="0" marL="0" rtl="0" algn="ctr">
                        <a:spcBef>
                          <a:spcPts val="280"/>
                        </a:spcBef>
                        <a:spcAft>
                          <a:spcPts val="0"/>
                        </a:spcAft>
                        <a:buClr>
                          <a:srgbClr val="000000"/>
                        </a:buClr>
                        <a:buSzPts val="1400"/>
                        <a:buFont typeface="Arial"/>
                        <a:buNone/>
                      </a:pPr>
                      <a:r>
                        <a:rPr b="1" lang="en"/>
                        <a:t>(GeV)</a:t>
                      </a:r>
                      <a:endParaRPr b="1" i="0" sz="1400" u="none">
                        <a:solidFill>
                          <a:srgbClr val="000000"/>
                        </a:solidFill>
                        <a:latin typeface="Arial"/>
                        <a:ea typeface="Arial"/>
                        <a:cs typeface="Arial"/>
                        <a:sym typeface="Arial"/>
                      </a:endParaRPr>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280"/>
                        </a:spcBef>
                        <a:spcAft>
                          <a:spcPts val="0"/>
                        </a:spcAft>
                        <a:buClr>
                          <a:srgbClr val="000000"/>
                        </a:buClr>
                        <a:buSzPts val="1400"/>
                        <a:buFont typeface="Arial"/>
                        <a:buNone/>
                      </a:pPr>
                      <a:r>
                        <a:rPr b="1" lang="en"/>
                        <a:t>-P</a:t>
                      </a:r>
                      <a:r>
                        <a:rPr b="1" baseline="-25000" lang="en"/>
                        <a:t>SHMS</a:t>
                      </a:r>
                      <a:endParaRPr b="1" baseline="-25000"/>
                    </a:p>
                    <a:p>
                      <a:pPr indent="0" lvl="0" marL="0" marR="0" rtl="0" algn="ctr">
                        <a:lnSpc>
                          <a:spcPct val="100000"/>
                        </a:lnSpc>
                        <a:spcBef>
                          <a:spcPts val="280"/>
                        </a:spcBef>
                        <a:spcAft>
                          <a:spcPts val="0"/>
                        </a:spcAft>
                        <a:buClr>
                          <a:srgbClr val="000000"/>
                        </a:buClr>
                        <a:buSzPts val="1400"/>
                        <a:buFont typeface="Arial"/>
                        <a:buNone/>
                      </a:pPr>
                      <a:r>
                        <a:rPr b="1" lang="en"/>
                        <a:t>(GeV)</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ctr">
                        <a:spcBef>
                          <a:spcPts val="280"/>
                        </a:spcBef>
                        <a:spcAft>
                          <a:spcPts val="0"/>
                        </a:spcAft>
                        <a:buClr>
                          <a:srgbClr val="000000"/>
                        </a:buClr>
                        <a:buSzPts val="1400"/>
                        <a:buFont typeface="Arial"/>
                        <a:buNone/>
                      </a:pPr>
                      <a:r>
                        <a:rPr b="1" lang="en"/>
                        <a:t>-P</a:t>
                      </a:r>
                      <a:r>
                        <a:rPr b="1" baseline="-25000" lang="en"/>
                        <a:t>HMS</a:t>
                      </a:r>
                      <a:endParaRPr b="1" baseline="-25000"/>
                    </a:p>
                    <a:p>
                      <a:pPr indent="0" lvl="0" marL="0" rtl="0" algn="ctr">
                        <a:spcBef>
                          <a:spcPts val="280"/>
                        </a:spcBef>
                        <a:spcAft>
                          <a:spcPts val="0"/>
                        </a:spcAft>
                        <a:buClr>
                          <a:srgbClr val="000000"/>
                        </a:buClr>
                        <a:buSzPts val="1400"/>
                        <a:buFont typeface="Arial"/>
                        <a:buNone/>
                      </a:pPr>
                      <a:r>
                        <a:rPr b="1" lang="en"/>
                        <a:t>(GeV)</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a:t>Type</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a:t>Target</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a:t>Current</a:t>
                      </a:r>
                      <a:endParaRPr b="1"/>
                    </a:p>
                    <a:p>
                      <a:pPr indent="0" lvl="0" marL="0" marR="0" rtl="0" algn="ctr">
                        <a:lnSpc>
                          <a:spcPct val="100000"/>
                        </a:lnSpc>
                        <a:spcBef>
                          <a:spcPts val="0"/>
                        </a:spcBef>
                        <a:spcAft>
                          <a:spcPts val="0"/>
                        </a:spcAft>
                        <a:buNone/>
                      </a:pPr>
                      <a:r>
                        <a:rPr b="1" lang="en"/>
                        <a:t>(uA)</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r>
              <a:tr h="530375">
                <a:tc>
                  <a:txBody>
                    <a:bodyPr/>
                    <a:lstStyle/>
                    <a:p>
                      <a:pPr indent="0" lvl="0" marL="0" rtl="0" algn="ctr">
                        <a:spcBef>
                          <a:spcPts val="0"/>
                        </a:spcBef>
                        <a:spcAft>
                          <a:spcPts val="0"/>
                        </a:spcAft>
                        <a:buNone/>
                      </a:pPr>
                      <a:r>
                        <a:rPr b="1" lang="en"/>
                        <a:t>10.6</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6.30-8.04</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5.32-6.59</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Single+</a:t>
                      </a:r>
                      <a:endParaRPr b="1"/>
                    </a:p>
                    <a:p>
                      <a:pPr indent="0" lvl="0" marL="0" rtl="0" algn="ctr">
                        <a:spcBef>
                          <a:spcPts val="0"/>
                        </a:spcBef>
                        <a:spcAft>
                          <a:spcPts val="0"/>
                        </a:spcAft>
                        <a:buNone/>
                      </a:pPr>
                      <a:r>
                        <a:rPr b="1" lang="en"/>
                        <a:t>COIN</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LH2</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10,15,30,35,40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30375">
                <a:tc>
                  <a:txBody>
                    <a:bodyPr/>
                    <a:lstStyle/>
                    <a:p>
                      <a:pPr indent="0" lvl="0" marL="0" rtl="0" algn="ctr">
                        <a:spcBef>
                          <a:spcPts val="0"/>
                        </a:spcBef>
                        <a:spcAft>
                          <a:spcPts val="0"/>
                        </a:spcAft>
                        <a:buNone/>
                      </a:pPr>
                      <a:r>
                        <a:rPr b="1" lang="en"/>
                        <a:t>8.2</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4.35-5.75</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4.35-5.75</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Single+</a:t>
                      </a:r>
                      <a:endParaRPr b="1"/>
                    </a:p>
                    <a:p>
                      <a:pPr indent="0" lvl="0" marL="0" rtl="0" algn="ctr">
                        <a:spcBef>
                          <a:spcPts val="0"/>
                        </a:spcBef>
                        <a:spcAft>
                          <a:spcPts val="0"/>
                        </a:spcAft>
                        <a:buNone/>
                      </a:pPr>
                      <a:r>
                        <a:rPr b="1" lang="en"/>
                        <a:t>COIN</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LH2</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65,70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30375">
                <a:tc>
                  <a:txBody>
                    <a:bodyPr/>
                    <a:lstStyle/>
                    <a:p>
                      <a:pPr indent="0" lvl="0" marL="0" rtl="0" algn="ctr">
                        <a:spcBef>
                          <a:spcPts val="0"/>
                        </a:spcBef>
                        <a:spcAft>
                          <a:spcPts val="0"/>
                        </a:spcAft>
                        <a:buNone/>
                      </a:pPr>
                      <a:r>
                        <a:rPr b="1" lang="en"/>
                        <a:t>6.2</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3.28-3.94</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2.94-3.71</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Single+</a:t>
                      </a:r>
                      <a:endParaRPr b="1"/>
                    </a:p>
                    <a:p>
                      <a:pPr indent="0" lvl="0" marL="0" marR="0" rtl="0" algn="ctr">
                        <a:lnSpc>
                          <a:spcPct val="100000"/>
                        </a:lnSpc>
                        <a:spcBef>
                          <a:spcPts val="0"/>
                        </a:spcBef>
                        <a:spcAft>
                          <a:spcPts val="0"/>
                        </a:spcAft>
                        <a:buNone/>
                      </a:pPr>
                      <a:r>
                        <a:rPr b="1" lang="en"/>
                        <a:t>COIN</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LH2</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25,50,65,70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30375">
                <a:tc>
                  <a:txBody>
                    <a:bodyPr/>
                    <a:lstStyle/>
                    <a:p>
                      <a:pPr indent="0" lvl="0" marL="0" rtl="0" algn="ctr">
                        <a:spcBef>
                          <a:spcPts val="0"/>
                        </a:spcBef>
                        <a:spcAft>
                          <a:spcPts val="0"/>
                        </a:spcAft>
                        <a:buNone/>
                      </a:pPr>
                      <a:r>
                        <a:rPr b="1" lang="en"/>
                        <a:t>4.9</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2.58-4.64</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2.58-4.37</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Single+</a:t>
                      </a:r>
                      <a:endParaRPr b="1"/>
                    </a:p>
                    <a:p>
                      <a:pPr indent="0" lvl="0" marL="0" marR="0" rtl="0" algn="ctr">
                        <a:lnSpc>
                          <a:spcPct val="100000"/>
                        </a:lnSpc>
                        <a:spcBef>
                          <a:spcPts val="0"/>
                        </a:spcBef>
                        <a:spcAft>
                          <a:spcPts val="0"/>
                        </a:spcAft>
                        <a:buNone/>
                      </a:pPr>
                      <a:r>
                        <a:rPr b="1" lang="en"/>
                        <a:t>COIN</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LH2</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10,35,70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7650">
                <a:tc>
                  <a:txBody>
                    <a:bodyPr/>
                    <a:lstStyle/>
                    <a:p>
                      <a:pPr indent="0" lvl="0" marL="0" rtl="0" algn="ctr">
                        <a:spcBef>
                          <a:spcPts val="0"/>
                        </a:spcBef>
                        <a:spcAft>
                          <a:spcPts val="0"/>
                        </a:spcAft>
                        <a:buNone/>
                      </a:pPr>
                      <a:r>
                        <a:rPr b="1" lang="en"/>
                        <a:t>3.9</a:t>
                      </a:r>
                      <a:endParaRPr b="1"/>
                    </a:p>
                  </a:txBody>
                  <a:tcPr marT="45775" marB="45775"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2.48-3.01</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2.03-3.01</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Single+</a:t>
                      </a:r>
                      <a:endParaRPr b="1"/>
                    </a:p>
                    <a:p>
                      <a:pPr indent="0" lvl="0" marL="0" rtl="0" algn="ctr">
                        <a:spcBef>
                          <a:spcPts val="0"/>
                        </a:spcBef>
                        <a:spcAft>
                          <a:spcPts val="0"/>
                        </a:spcAft>
                        <a:buNone/>
                      </a:pPr>
                      <a:r>
                        <a:rPr b="1" lang="en"/>
                        <a:t>COIN</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LH2</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50</a:t>
                      </a:r>
                      <a:endParaRPr b="1"/>
                    </a:p>
                  </a:txBody>
                  <a:tcPr marT="45775" marB="45775"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663" name="Google Shape;663;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7" name="Shape 667"/>
        <p:cNvGrpSpPr/>
        <p:nvPr/>
      </p:nvGrpSpPr>
      <p:grpSpPr>
        <a:xfrm>
          <a:off x="0" y="0"/>
          <a:ext cx="0" cy="0"/>
          <a:chOff x="0" y="0"/>
          <a:chExt cx="0" cy="0"/>
        </a:xfrm>
      </p:grpSpPr>
      <p:sp>
        <p:nvSpPr>
          <p:cNvPr id="668" name="Google Shape;668;p63"/>
          <p:cNvSpPr txBox="1"/>
          <p:nvPr>
            <p:ph type="title"/>
          </p:nvPr>
        </p:nvSpPr>
        <p:spPr>
          <a:xfrm>
            <a:off x="311700" y="204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Conclusion</a:t>
            </a:r>
            <a:endParaRPr sz="2400">
              <a:solidFill>
                <a:schemeClr val="lt2"/>
              </a:solidFill>
              <a:latin typeface="Helvetica Neue"/>
              <a:ea typeface="Helvetica Neue"/>
              <a:cs typeface="Helvetica Neue"/>
              <a:sym typeface="Helvetica Neue"/>
            </a:endParaRPr>
          </a:p>
        </p:txBody>
      </p:sp>
      <p:sp>
        <p:nvSpPr>
          <p:cNvPr id="669" name="Google Shape;669;p63"/>
          <p:cNvSpPr txBox="1"/>
          <p:nvPr>
            <p:ph idx="1" type="body"/>
          </p:nvPr>
        </p:nvSpPr>
        <p:spPr>
          <a:xfrm>
            <a:off x="311700" y="740725"/>
            <a:ext cx="85206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QCD is the theory describing the </a:t>
            </a:r>
            <a:r>
              <a:rPr lang="en" sz="1600">
                <a:solidFill>
                  <a:srgbClr val="FF0000"/>
                </a:solidFill>
                <a:latin typeface="Helvetica Neue"/>
                <a:ea typeface="Helvetica Neue"/>
                <a:cs typeface="Helvetica Neue"/>
                <a:sym typeface="Helvetica Neue"/>
              </a:rPr>
              <a:t>internal working of the proton and neutron</a:t>
            </a:r>
            <a:endParaRPr sz="1600">
              <a:solidFill>
                <a:srgbClr val="FF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Confinement</a:t>
            </a:r>
            <a:r>
              <a:rPr lang="en" sz="1600">
                <a:solidFill>
                  <a:srgbClr val="000000"/>
                </a:solidFill>
                <a:latin typeface="Helvetica Neue"/>
                <a:ea typeface="Helvetica Neue"/>
                <a:cs typeface="Helvetica Neue"/>
                <a:sym typeface="Helvetica Neue"/>
              </a:rPr>
              <a:t> and </a:t>
            </a:r>
            <a:r>
              <a:rPr lang="en" sz="1600">
                <a:solidFill>
                  <a:srgbClr val="FF0000"/>
                </a:solidFill>
                <a:latin typeface="Helvetica Neue"/>
                <a:ea typeface="Helvetica Neue"/>
                <a:cs typeface="Helvetica Neue"/>
                <a:sym typeface="Helvetica Neue"/>
              </a:rPr>
              <a:t>DCSB</a:t>
            </a:r>
            <a:r>
              <a:rPr lang="en" sz="1600">
                <a:solidFill>
                  <a:srgbClr val="000000"/>
                </a:solidFill>
                <a:latin typeface="Helvetica Neue"/>
                <a:ea typeface="Helvetica Neue"/>
                <a:cs typeface="Helvetica Neue"/>
                <a:sym typeface="Helvetica Neue"/>
              </a:rPr>
              <a:t> are the two emergent </a:t>
            </a:r>
            <a:r>
              <a:rPr lang="en" sz="1600">
                <a:solidFill>
                  <a:srgbClr val="000000"/>
                </a:solidFill>
                <a:latin typeface="Helvetica Neue"/>
                <a:ea typeface="Helvetica Neue"/>
                <a:cs typeface="Helvetica Neue"/>
                <a:sym typeface="Helvetica Neue"/>
              </a:rPr>
              <a:t>phenomena</a:t>
            </a:r>
            <a:r>
              <a:rPr lang="en" sz="1600">
                <a:solidFill>
                  <a:srgbClr val="000000"/>
                </a:solidFill>
                <a:latin typeface="Helvetica Neue"/>
                <a:ea typeface="Helvetica Neue"/>
                <a:cs typeface="Helvetica Neue"/>
                <a:sym typeface="Helvetica Neue"/>
              </a:rPr>
              <a:t> characterizing QCD</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pion, being a pseudo Nambu-Goldstone boson, is the cleanest way to further studies of DCSB</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Kaon can provide an interesting way to expand previous data of charged pion form factor with access to the mechanism involving strangeness</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FF0000"/>
              </a:buClr>
              <a:buSzPts val="1600"/>
              <a:buFont typeface="Helvetica Neue"/>
              <a:buChar char="●"/>
            </a:pPr>
            <a:r>
              <a:rPr lang="en" sz="1600">
                <a:solidFill>
                  <a:srgbClr val="FF0000"/>
                </a:solidFill>
                <a:latin typeface="Helvetica Neue"/>
                <a:ea typeface="Helvetica Neue"/>
                <a:cs typeface="Helvetica Neue"/>
                <a:sym typeface="Helvetica Neue"/>
              </a:rPr>
              <a:t>E12-09-011 has completed its 2018-19 run</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Potential to extract the </a:t>
            </a:r>
            <a:r>
              <a:rPr lang="en" sz="1600">
                <a:solidFill>
                  <a:srgbClr val="FF0000"/>
                </a:solidFill>
                <a:latin typeface="Helvetica Neue"/>
                <a:ea typeface="Helvetica Neue"/>
                <a:cs typeface="Helvetica Neue"/>
                <a:sym typeface="Helvetica Neue"/>
              </a:rPr>
              <a:t>Kaon form factor</a:t>
            </a:r>
            <a:r>
              <a:rPr lang="en" sz="1600">
                <a:solidFill>
                  <a:srgbClr val="000000"/>
                </a:solidFill>
                <a:latin typeface="Helvetica Neue"/>
                <a:ea typeface="Helvetica Neue"/>
                <a:cs typeface="Helvetica Neue"/>
                <a:sym typeface="Helvetica Neue"/>
              </a:rPr>
              <a:t> from the L/T separated cross sections to the highest Q</a:t>
            </a:r>
            <a:r>
              <a:rPr baseline="30000" lang="en" sz="1600">
                <a:solidFill>
                  <a:srgbClr val="000000"/>
                </a:solidFill>
                <a:latin typeface="Helvetica Neue"/>
                <a:ea typeface="Helvetica Neue"/>
                <a:cs typeface="Helvetica Neue"/>
                <a:sym typeface="Helvetica Neue"/>
              </a:rPr>
              <a:t>2</a:t>
            </a:r>
            <a:r>
              <a:rPr lang="en" sz="1600">
                <a:solidFill>
                  <a:srgbClr val="000000"/>
                </a:solidFill>
                <a:latin typeface="Helvetica Neue"/>
                <a:ea typeface="Helvetica Neue"/>
                <a:cs typeface="Helvetica Neue"/>
                <a:sym typeface="Helvetica Neue"/>
              </a:rPr>
              <a:t> achievable at Jlab</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Potential to provide much needed data for </a:t>
            </a:r>
            <a:r>
              <a:rPr lang="en" sz="1600">
                <a:solidFill>
                  <a:srgbClr val="FF0000"/>
                </a:solidFill>
                <a:latin typeface="Helvetica Neue"/>
                <a:ea typeface="Helvetica Neue"/>
                <a:cs typeface="Helvetica Neue"/>
                <a:sym typeface="Helvetica Neue"/>
              </a:rPr>
              <a:t>Q</a:t>
            </a:r>
            <a:r>
              <a:rPr baseline="30000" lang="en" sz="1600">
                <a:solidFill>
                  <a:srgbClr val="FF0000"/>
                </a:solidFill>
                <a:latin typeface="Helvetica Neue"/>
                <a:ea typeface="Helvetica Neue"/>
                <a:cs typeface="Helvetica Neue"/>
                <a:sym typeface="Helvetica Neue"/>
              </a:rPr>
              <a:t>2</a:t>
            </a:r>
            <a:r>
              <a:rPr lang="en" sz="1600">
                <a:solidFill>
                  <a:srgbClr val="FF0000"/>
                </a:solidFill>
                <a:latin typeface="Helvetica Neue"/>
                <a:ea typeface="Helvetica Neue"/>
                <a:cs typeface="Helvetica Neue"/>
                <a:sym typeface="Helvetica Neue"/>
              </a:rPr>
              <a:t> scaling</a:t>
            </a:r>
            <a:r>
              <a:rPr lang="en" sz="1600">
                <a:solidFill>
                  <a:srgbClr val="000000"/>
                </a:solidFill>
                <a:latin typeface="Helvetica Neue"/>
                <a:ea typeface="Helvetica Neue"/>
                <a:cs typeface="Helvetica Neue"/>
                <a:sym typeface="Helvetica Neue"/>
              </a:rPr>
              <a:t> at fixed x and -t in Kaon electroproduction to validate QCD factorization for hadron imaging studies</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1000"/>
              </a:spcAft>
              <a:buClr>
                <a:srgbClr val="FF0000"/>
              </a:buClr>
              <a:buSzPts val="1600"/>
              <a:buFont typeface="Helvetica Neue"/>
              <a:buChar char="●"/>
            </a:pPr>
            <a:r>
              <a:rPr lang="en" sz="1600">
                <a:solidFill>
                  <a:srgbClr val="FF0000"/>
                </a:solidFill>
                <a:latin typeface="Helvetica Neue"/>
                <a:ea typeface="Helvetica Neue"/>
                <a:cs typeface="Helvetica Neue"/>
                <a:sym typeface="Helvetica Neue"/>
              </a:rPr>
              <a:t>Currently in the second phase of analysis </a:t>
            </a:r>
            <a:endParaRPr sz="1600">
              <a:solidFill>
                <a:srgbClr val="FF0000"/>
              </a:solidFill>
              <a:latin typeface="Helvetica Neue"/>
              <a:ea typeface="Helvetica Neue"/>
              <a:cs typeface="Helvetica Neue"/>
              <a:sym typeface="Helvetica Neue"/>
            </a:endParaRPr>
          </a:p>
        </p:txBody>
      </p:sp>
      <p:sp>
        <p:nvSpPr>
          <p:cNvPr id="670" name="Google Shape;670;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4" name="Shape 674"/>
        <p:cNvGrpSpPr/>
        <p:nvPr/>
      </p:nvGrpSpPr>
      <p:grpSpPr>
        <a:xfrm>
          <a:off x="0" y="0"/>
          <a:ext cx="0" cy="0"/>
          <a:chOff x="0" y="0"/>
          <a:chExt cx="0" cy="0"/>
        </a:xfrm>
      </p:grpSpPr>
      <p:sp>
        <p:nvSpPr>
          <p:cNvPr id="675" name="Google Shape;675;p64"/>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2"/>
                </a:solidFill>
                <a:latin typeface="Helvetica Neue"/>
                <a:ea typeface="Helvetica Neue"/>
                <a:cs typeface="Helvetica Neue"/>
                <a:sym typeface="Helvetica Neue"/>
              </a:rPr>
              <a:t>Extra Slides</a:t>
            </a:r>
            <a:endParaRPr sz="3000">
              <a:solidFill>
                <a:schemeClr val="lt2"/>
              </a:solidFill>
              <a:latin typeface="Helvetica Neue"/>
              <a:ea typeface="Helvetica Neue"/>
              <a:cs typeface="Helvetica Neue"/>
              <a:sym typeface="Helvetica Neue"/>
            </a:endParaRPr>
          </a:p>
        </p:txBody>
      </p:sp>
      <p:sp>
        <p:nvSpPr>
          <p:cNvPr id="676" name="Google Shape;67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0" name="Shape 680"/>
        <p:cNvGrpSpPr/>
        <p:nvPr/>
      </p:nvGrpSpPr>
      <p:grpSpPr>
        <a:xfrm>
          <a:off x="0" y="0"/>
          <a:ext cx="0" cy="0"/>
          <a:chOff x="0" y="0"/>
          <a:chExt cx="0" cy="0"/>
        </a:xfrm>
      </p:grpSpPr>
      <p:sp>
        <p:nvSpPr>
          <p:cNvPr id="681" name="Google Shape;681;p65"/>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Bringing it All Together</a:t>
            </a:r>
            <a:endParaRPr sz="2400">
              <a:solidFill>
                <a:schemeClr val="lt2"/>
              </a:solidFill>
              <a:latin typeface="Helvetica Neue"/>
              <a:ea typeface="Helvetica Neue"/>
              <a:cs typeface="Helvetica Neue"/>
              <a:sym typeface="Helvetica Neue"/>
            </a:endParaRPr>
          </a:p>
        </p:txBody>
      </p:sp>
      <p:sp>
        <p:nvSpPr>
          <p:cNvPr id="682" name="Google Shape;682;p65"/>
          <p:cNvSpPr txBox="1"/>
          <p:nvPr>
            <p:ph idx="1" type="body"/>
          </p:nvPr>
        </p:nvSpPr>
        <p:spPr>
          <a:xfrm>
            <a:off x="311700" y="803900"/>
            <a:ext cx="87672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FF"/>
              </a:buClr>
              <a:buSzPts val="1600"/>
              <a:buFont typeface="Helvetica Neue"/>
              <a:buChar char="❏"/>
            </a:pPr>
            <a:r>
              <a:rPr lang="en" sz="1600">
                <a:solidFill>
                  <a:srgbClr val="000000"/>
                </a:solidFill>
                <a:latin typeface="Helvetica Neue"/>
                <a:ea typeface="Helvetica Neue"/>
                <a:cs typeface="Helvetica Neue"/>
                <a:sym typeface="Helvetica Neue"/>
              </a:rPr>
              <a:t>We discovered that (nearly) massless </a:t>
            </a:r>
            <a:r>
              <a:rPr lang="en" sz="1600">
                <a:solidFill>
                  <a:srgbClr val="0000FF"/>
                </a:solidFill>
                <a:latin typeface="Helvetica Neue"/>
                <a:ea typeface="Helvetica Neue"/>
                <a:cs typeface="Helvetica Neue"/>
                <a:sym typeface="Helvetica Neue"/>
              </a:rPr>
              <a:t>quarks and gluons</a:t>
            </a:r>
            <a:r>
              <a:rPr lang="en" sz="1600">
                <a:solidFill>
                  <a:srgbClr val="000000"/>
                </a:solidFill>
                <a:latin typeface="Helvetica Neue"/>
                <a:ea typeface="Helvetica Neue"/>
                <a:cs typeface="Helvetica Neue"/>
                <a:sym typeface="Helvetica Neue"/>
              </a:rPr>
              <a:t> make up the nucleon and that </a:t>
            </a:r>
            <a:r>
              <a:rPr lang="en" sz="1600">
                <a:solidFill>
                  <a:srgbClr val="0000FF"/>
                </a:solidFill>
                <a:latin typeface="Helvetica Neue"/>
                <a:ea typeface="Helvetica Neue"/>
                <a:cs typeface="Helvetica Neue"/>
                <a:sym typeface="Helvetica Neue"/>
              </a:rPr>
              <a:t>QCD</a:t>
            </a:r>
            <a:r>
              <a:rPr lang="en" sz="1600">
                <a:solidFill>
                  <a:srgbClr val="000000"/>
                </a:solidFill>
                <a:latin typeface="Helvetica Neue"/>
                <a:ea typeface="Helvetica Neue"/>
                <a:cs typeface="Helvetica Neue"/>
                <a:sym typeface="Helvetica Neue"/>
              </a:rPr>
              <a:t> governs their interactions.</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FF0000"/>
              </a:buClr>
              <a:buSzPts val="1600"/>
              <a:buFont typeface="Helvetica Neue"/>
              <a:buChar char="☐"/>
            </a:pPr>
            <a:r>
              <a:rPr lang="en" sz="1600">
                <a:solidFill>
                  <a:srgbClr val="000000"/>
                </a:solidFill>
                <a:latin typeface="Helvetica Neue"/>
                <a:ea typeface="Helvetica Neue"/>
                <a:cs typeface="Helvetica Neue"/>
                <a:sym typeface="Helvetica Neue"/>
              </a:rPr>
              <a:t>We had hoped to find out how quarks and gluons and their interactions give rise to the characteristics of the nucleons.</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FF0000"/>
              </a:buClr>
              <a:buSzPts val="1400"/>
              <a:buFont typeface="Helvetica Neue"/>
              <a:buChar char="○"/>
            </a:pPr>
            <a:r>
              <a:rPr lang="en">
                <a:solidFill>
                  <a:srgbClr val="FF0000"/>
                </a:solidFill>
                <a:latin typeface="Helvetica Neue"/>
                <a:ea typeface="Helvetica Neue"/>
                <a:cs typeface="Helvetica Neue"/>
                <a:sym typeface="Helvetica Neue"/>
              </a:rPr>
              <a:t>Spin</a:t>
            </a:r>
            <a:endParaRPr>
              <a:solidFill>
                <a:srgbClr val="FF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FF0000"/>
              </a:buClr>
              <a:buSzPts val="1400"/>
              <a:buFont typeface="Helvetica Neue"/>
              <a:buChar char="○"/>
            </a:pPr>
            <a:r>
              <a:rPr lang="en">
                <a:solidFill>
                  <a:srgbClr val="FF0000"/>
                </a:solidFill>
                <a:latin typeface="Helvetica Neue"/>
                <a:ea typeface="Helvetica Neue"/>
                <a:cs typeface="Helvetica Neue"/>
                <a:sym typeface="Helvetica Neue"/>
              </a:rPr>
              <a:t>Mass</a:t>
            </a:r>
            <a:endParaRPr>
              <a:solidFill>
                <a:srgbClr val="FF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FF0000"/>
              </a:buClr>
              <a:buSzPts val="1600"/>
              <a:buFont typeface="Helvetica Neue"/>
              <a:buChar char="☐"/>
            </a:pPr>
            <a:r>
              <a:rPr lang="en" sz="1600">
                <a:solidFill>
                  <a:srgbClr val="000000"/>
                </a:solidFill>
                <a:latin typeface="Helvetica Neue"/>
                <a:ea typeface="Helvetica Neue"/>
                <a:cs typeface="Helvetica Neue"/>
                <a:sym typeface="Helvetica Neue"/>
              </a:rPr>
              <a:t>We also hoped that we would be able to find out how nucleon-nucleon interactions work in terms of QCD.</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FF0000"/>
              </a:buClr>
              <a:buSzPts val="1400"/>
              <a:buFont typeface="Helvetica Neue"/>
              <a:buChar char="○"/>
            </a:pPr>
            <a:r>
              <a:rPr lang="en">
                <a:solidFill>
                  <a:srgbClr val="FF0000"/>
                </a:solidFill>
                <a:latin typeface="Helvetica Neue"/>
                <a:ea typeface="Helvetica Neue"/>
                <a:cs typeface="Helvetica Neue"/>
                <a:sym typeface="Helvetica Neue"/>
              </a:rPr>
              <a:t>How nuclear forces arise?</a:t>
            </a:r>
            <a:endParaRPr>
              <a:solidFill>
                <a:srgbClr val="FF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FF0000"/>
              </a:buClr>
              <a:buSzPts val="1400"/>
              <a:buFont typeface="Helvetica Neue"/>
              <a:buChar char="○"/>
            </a:pPr>
            <a:r>
              <a:rPr lang="en">
                <a:solidFill>
                  <a:srgbClr val="FF0000"/>
                </a:solidFill>
                <a:latin typeface="Helvetica Neue"/>
                <a:ea typeface="Helvetica Neue"/>
                <a:cs typeface="Helvetica Neue"/>
                <a:sym typeface="Helvetica Neue"/>
              </a:rPr>
              <a:t>How do nuclear characteristics come about?</a:t>
            </a:r>
            <a:endParaRPr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Need something beyond a 1D form factor description...</a:t>
            </a:r>
            <a:endParaRPr sz="1600">
              <a:solidFill>
                <a:schemeClr val="lt1"/>
              </a:solidFill>
              <a:latin typeface="Helvetica Neue"/>
              <a:ea typeface="Helvetica Neue"/>
              <a:cs typeface="Helvetica Neue"/>
              <a:sym typeface="Helvetica Neue"/>
            </a:endParaRPr>
          </a:p>
        </p:txBody>
      </p:sp>
      <p:sp>
        <p:nvSpPr>
          <p:cNvPr id="683" name="Google Shape;683;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7" name="Shape 687"/>
        <p:cNvGrpSpPr/>
        <p:nvPr/>
      </p:nvGrpSpPr>
      <p:grpSpPr>
        <a:xfrm>
          <a:off x="0" y="0"/>
          <a:ext cx="0" cy="0"/>
          <a:chOff x="0" y="0"/>
          <a:chExt cx="0" cy="0"/>
        </a:xfrm>
      </p:grpSpPr>
      <p:sp>
        <p:nvSpPr>
          <p:cNvPr id="688" name="Google Shape;688;p66"/>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Meson </a:t>
            </a:r>
            <a:r>
              <a:rPr lang="en" sz="2400">
                <a:solidFill>
                  <a:schemeClr val="lt2"/>
                </a:solidFill>
                <a:latin typeface="Helvetica Neue"/>
                <a:ea typeface="Helvetica Neue"/>
                <a:cs typeface="Helvetica Neue"/>
                <a:sym typeface="Helvetica Neue"/>
              </a:rPr>
              <a:t>Structure in 3D</a:t>
            </a:r>
            <a:endParaRPr sz="2400">
              <a:solidFill>
                <a:schemeClr val="lt2"/>
              </a:solidFill>
              <a:latin typeface="Helvetica Neue"/>
              <a:ea typeface="Helvetica Neue"/>
              <a:cs typeface="Helvetica Neue"/>
              <a:sym typeface="Helvetica Neue"/>
            </a:endParaRPr>
          </a:p>
        </p:txBody>
      </p:sp>
      <p:sp>
        <p:nvSpPr>
          <p:cNvPr id="689" name="Google Shape;689;p66"/>
          <p:cNvSpPr txBox="1"/>
          <p:nvPr>
            <p:ph idx="1" type="body"/>
          </p:nvPr>
        </p:nvSpPr>
        <p:spPr>
          <a:xfrm>
            <a:off x="311700" y="803900"/>
            <a:ext cx="43668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Form factors are vital in understanding internal hadronic structure and dynamics</a:t>
            </a:r>
            <a:endParaRPr sz="1600">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The 3D imaging of a nuclei uses </a:t>
            </a:r>
            <a:r>
              <a:rPr lang="en" sz="1600">
                <a:solidFill>
                  <a:srgbClr val="FF0000"/>
                </a:solidFill>
                <a:latin typeface="Helvetica Neue"/>
                <a:ea typeface="Helvetica Neue"/>
                <a:cs typeface="Helvetica Neue"/>
                <a:sym typeface="Helvetica Neue"/>
              </a:rPr>
              <a:t>Generalized Parton Distributions</a:t>
            </a:r>
            <a:r>
              <a:rPr lang="en" sz="1600">
                <a:solidFill>
                  <a:srgbClr val="000000"/>
                </a:solidFill>
                <a:latin typeface="Helvetica Neue"/>
                <a:ea typeface="Helvetica Neue"/>
                <a:cs typeface="Helvetica Neue"/>
                <a:sym typeface="Helvetica Neue"/>
              </a:rPr>
              <a:t> (GPDs) and </a:t>
            </a:r>
            <a:r>
              <a:rPr lang="en" sz="1600">
                <a:solidFill>
                  <a:srgbClr val="FF0000"/>
                </a:solidFill>
                <a:latin typeface="Helvetica Neue"/>
                <a:ea typeface="Helvetica Neue"/>
                <a:cs typeface="Helvetica Neue"/>
                <a:sym typeface="Helvetica Neue"/>
              </a:rPr>
              <a:t>Transverse Momentum-dependent parton Distributions</a:t>
            </a:r>
            <a:r>
              <a:rPr lang="en" sz="1600">
                <a:solidFill>
                  <a:srgbClr val="000000"/>
                </a:solidFill>
                <a:latin typeface="Helvetica Neue"/>
                <a:ea typeface="Helvetica Neue"/>
                <a:cs typeface="Helvetica Neue"/>
                <a:sym typeface="Helvetica Neue"/>
              </a:rPr>
              <a:t> (TMDs)</a:t>
            </a:r>
            <a:endParaRPr sz="1600">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TMDs:</a:t>
            </a:r>
            <a:r>
              <a:rPr lang="en" sz="1600">
                <a:solidFill>
                  <a:srgbClr val="000000"/>
                </a:solidFill>
                <a:latin typeface="Helvetica Neue"/>
                <a:ea typeface="Helvetica Neue"/>
                <a:cs typeface="Helvetica Neue"/>
                <a:sym typeface="Helvetica Neue"/>
              </a:rPr>
              <a:t> Confined motion in nucleon (semi-inclusive DIS)</a:t>
            </a:r>
            <a:endParaRPr sz="1600">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GPDs:</a:t>
            </a:r>
            <a:r>
              <a:rPr lang="en" sz="1600">
                <a:solidFill>
                  <a:srgbClr val="000000"/>
                </a:solidFill>
                <a:latin typeface="Helvetica Neue"/>
                <a:ea typeface="Helvetica Neue"/>
                <a:cs typeface="Helvetica Neue"/>
                <a:sym typeface="Helvetica Neue"/>
              </a:rPr>
              <a:t> </a:t>
            </a:r>
            <a:r>
              <a:rPr lang="en" sz="1600">
                <a:solidFill>
                  <a:srgbClr val="000000"/>
                </a:solidFill>
                <a:latin typeface="Helvetica Neue"/>
                <a:ea typeface="Helvetica Neue"/>
                <a:cs typeface="Helvetica Neue"/>
                <a:sym typeface="Helvetica Neue"/>
              </a:rPr>
              <a:t>Spatial</a:t>
            </a:r>
            <a:r>
              <a:rPr lang="en" sz="1600">
                <a:solidFill>
                  <a:srgbClr val="000000"/>
                </a:solidFill>
                <a:latin typeface="Helvetica Neue"/>
                <a:ea typeface="Helvetica Neue"/>
                <a:cs typeface="Helvetica Neue"/>
                <a:sym typeface="Helvetica Neue"/>
              </a:rPr>
              <a:t> imaging (exclusive DIS)</a:t>
            </a:r>
            <a:endParaRPr sz="1600">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Requires…</a:t>
            </a:r>
            <a:endParaRPr sz="1600">
              <a:solidFill>
                <a:srgbClr val="000000"/>
              </a:solidFill>
              <a:latin typeface="Helvetica Neue"/>
              <a:ea typeface="Helvetica Neue"/>
              <a:cs typeface="Helvetica Neue"/>
              <a:sym typeface="Helvetica Neue"/>
            </a:endParaRPr>
          </a:p>
          <a:p>
            <a:pPr indent="-330200" lvl="1" marL="914400" marR="0" rtl="0" algn="l">
              <a:lnSpc>
                <a:spcPct val="115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High luminosity</a:t>
            </a:r>
            <a:endParaRPr sz="1600">
              <a:solidFill>
                <a:srgbClr val="000000"/>
              </a:solidFill>
              <a:latin typeface="Helvetica Neue"/>
              <a:ea typeface="Helvetica Neue"/>
              <a:cs typeface="Helvetica Neue"/>
              <a:sym typeface="Helvetica Neue"/>
            </a:endParaRPr>
          </a:p>
          <a:p>
            <a:pPr indent="-330200" lvl="1" marL="914400" marR="0" rtl="0" algn="l">
              <a:lnSpc>
                <a:spcPct val="115000"/>
              </a:lnSpc>
              <a:spcBef>
                <a:spcPts val="0"/>
              </a:spcBef>
              <a:spcAft>
                <a:spcPts val="100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Polarized beams and targets</a:t>
            </a:r>
            <a:endParaRPr sz="1600">
              <a:solidFill>
                <a:srgbClr val="000000"/>
              </a:solidFill>
              <a:latin typeface="Helvetica Neue"/>
              <a:ea typeface="Helvetica Neue"/>
              <a:cs typeface="Helvetica Neue"/>
              <a:sym typeface="Helvetica Neue"/>
            </a:endParaRPr>
          </a:p>
        </p:txBody>
      </p:sp>
      <p:sp>
        <p:nvSpPr>
          <p:cNvPr id="690" name="Google Shape;690;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1" name="Google Shape;691;p66"/>
          <p:cNvPicPr preferRelativeResize="0"/>
          <p:nvPr/>
        </p:nvPicPr>
        <p:blipFill>
          <a:blip r:embed="rId3">
            <a:alphaModFix/>
          </a:blip>
          <a:stretch>
            <a:fillRect/>
          </a:stretch>
        </p:blipFill>
        <p:spPr>
          <a:xfrm>
            <a:off x="4536400" y="217401"/>
            <a:ext cx="4484742" cy="4589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5" name="Shape 695"/>
        <p:cNvGrpSpPr/>
        <p:nvPr/>
      </p:nvGrpSpPr>
      <p:grpSpPr>
        <a:xfrm>
          <a:off x="0" y="0"/>
          <a:ext cx="0" cy="0"/>
          <a:chOff x="0" y="0"/>
          <a:chExt cx="0" cy="0"/>
        </a:xfrm>
      </p:grpSpPr>
      <p:sp>
        <p:nvSpPr>
          <p:cNvPr id="696" name="Google Shape;696;p67"/>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Comparing </a:t>
            </a:r>
            <a:r>
              <a:rPr lang="en" sz="2400">
                <a:solidFill>
                  <a:schemeClr val="lt2"/>
                </a:solidFill>
                <a:latin typeface="Helvetica Neue"/>
                <a:ea typeface="Helvetica Neue"/>
                <a:cs typeface="Helvetica Neue"/>
                <a:sym typeface="Helvetica Neue"/>
              </a:rPr>
              <a:t>π and K</a:t>
            </a:r>
            <a:r>
              <a:rPr baseline="30000" lang="en" sz="2400">
                <a:solidFill>
                  <a:schemeClr val="lt2"/>
                </a:solidFill>
                <a:latin typeface="Helvetica Neue"/>
                <a:ea typeface="Helvetica Neue"/>
                <a:cs typeface="Helvetica Neue"/>
                <a:sym typeface="Helvetica Neue"/>
              </a:rPr>
              <a:t>+</a:t>
            </a:r>
            <a:r>
              <a:rPr lang="en" sz="2400">
                <a:solidFill>
                  <a:schemeClr val="lt2"/>
                </a:solidFill>
                <a:latin typeface="Helvetica Neue"/>
                <a:ea typeface="Helvetica Neue"/>
                <a:cs typeface="Helvetica Neue"/>
                <a:sym typeface="Helvetica Neue"/>
              </a:rPr>
              <a:t> Form Factor</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697" name="Google Shape;697;p67"/>
          <p:cNvSpPr txBox="1"/>
          <p:nvPr/>
        </p:nvSpPr>
        <p:spPr>
          <a:xfrm>
            <a:off x="311700" y="792025"/>
            <a:ext cx="5464500" cy="242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Large pion t data lies a similar distance from the pole as kaon data </a:t>
            </a:r>
            <a:endParaRPr sz="16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The Born term model should be </a:t>
            </a:r>
            <a:r>
              <a:rPr lang="en">
                <a:solidFill>
                  <a:srgbClr val="FF0000"/>
                </a:solidFill>
                <a:latin typeface="Helvetica Neue"/>
                <a:ea typeface="Helvetica Neue"/>
                <a:cs typeface="Helvetica Neue"/>
                <a:sym typeface="Helvetica Neue"/>
              </a:rPr>
              <a:t>approximately valid for kaon form factor</a:t>
            </a:r>
            <a:endParaRPr>
              <a:solidFill>
                <a:srgbClr val="FF0000"/>
              </a:solidFill>
              <a:latin typeface="Helvetica Neue"/>
              <a:ea typeface="Helvetica Neue"/>
              <a:cs typeface="Helvetica Neue"/>
              <a:sym typeface="Helvetica Neue"/>
            </a:endParaRPr>
          </a:p>
          <a:p>
            <a:pPr indent="-330200" lvl="0" marL="457200" rtl="0" algn="l">
              <a:lnSpc>
                <a:spcPct val="115000"/>
              </a:lnSpc>
              <a:spcBef>
                <a:spcPts val="1000"/>
              </a:spcBef>
              <a:spcAft>
                <a:spcPts val="0"/>
              </a:spcAft>
              <a:buSzPts val="1600"/>
              <a:buFont typeface="Helvetica Neue"/>
              <a:buChar char="●"/>
            </a:pPr>
            <a:r>
              <a:rPr lang="en" sz="1600">
                <a:latin typeface="Helvetica Neue"/>
                <a:ea typeface="Helvetica Neue"/>
                <a:cs typeface="Helvetica Neue"/>
                <a:sym typeface="Helvetica Neue"/>
              </a:rPr>
              <a:t>The </a:t>
            </a:r>
            <a:r>
              <a:rPr lang="en" sz="1600">
                <a:solidFill>
                  <a:srgbClr val="FF0000"/>
                </a:solidFill>
                <a:latin typeface="Helvetica Neue"/>
                <a:ea typeface="Helvetica Neue"/>
                <a:cs typeface="Helvetica Neue"/>
                <a:sym typeface="Helvetica Neue"/>
              </a:rPr>
              <a:t>hard scattering limit</a:t>
            </a:r>
            <a:r>
              <a:rPr lang="en" sz="1600">
                <a:latin typeface="Helvetica Neue"/>
                <a:ea typeface="Helvetica Neue"/>
                <a:cs typeface="Helvetica Neue"/>
                <a:sym typeface="Helvetica Neue"/>
              </a:rPr>
              <a:t> in pQCD predicts a similar result</a:t>
            </a:r>
            <a:endParaRPr sz="1600">
              <a:latin typeface="Helvetica Neue"/>
              <a:ea typeface="Helvetica Neue"/>
              <a:cs typeface="Helvetica Neue"/>
              <a:sym typeface="Helvetica Neue"/>
            </a:endParaRPr>
          </a:p>
          <a:p>
            <a:pPr indent="0" lvl="0" marL="0" rtl="0" algn="l">
              <a:lnSpc>
                <a:spcPct val="115000"/>
              </a:lnSpc>
              <a:spcBef>
                <a:spcPts val="50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500"/>
              </a:spcBef>
              <a:spcAft>
                <a:spcPts val="0"/>
              </a:spcAft>
              <a:buNone/>
            </a:pPr>
            <a:r>
              <a:t/>
            </a:r>
            <a:endParaRPr sz="1800">
              <a:latin typeface="Helvetica Neue"/>
              <a:ea typeface="Helvetica Neue"/>
              <a:cs typeface="Helvetica Neue"/>
              <a:sym typeface="Helvetica Neue"/>
            </a:endParaRPr>
          </a:p>
          <a:p>
            <a:pPr indent="0" lvl="0" marL="0" rtl="0" algn="l">
              <a:spcBef>
                <a:spcPts val="500"/>
              </a:spcBef>
              <a:spcAft>
                <a:spcPts val="0"/>
              </a:spcAft>
              <a:buNone/>
            </a:pPr>
            <a:r>
              <a:t/>
            </a:r>
            <a:endParaRPr sz="1600">
              <a:solidFill>
                <a:srgbClr val="FF0000"/>
              </a:solidFill>
              <a:latin typeface="Helvetica Neue"/>
              <a:ea typeface="Helvetica Neue"/>
              <a:cs typeface="Helvetica Neue"/>
              <a:sym typeface="Helvetica Neue"/>
            </a:endParaRPr>
          </a:p>
          <a:p>
            <a:pPr indent="-330200" lvl="0" marL="457200" rtl="0" algn="l">
              <a:spcBef>
                <a:spcPts val="0"/>
              </a:spcBef>
              <a:spcAft>
                <a:spcPts val="0"/>
              </a:spcAft>
              <a:buClr>
                <a:srgbClr val="FF0000"/>
              </a:buClr>
              <a:buSzPts val="1600"/>
              <a:buFont typeface="Helvetica Neue"/>
              <a:buChar char="●"/>
            </a:pPr>
            <a:r>
              <a:rPr lang="en" sz="1600">
                <a:solidFill>
                  <a:srgbClr val="FF0000"/>
                </a:solidFill>
                <a:latin typeface="Helvetica Neue"/>
                <a:ea typeface="Helvetica Neue"/>
                <a:cs typeface="Helvetica Neue"/>
                <a:sym typeface="Helvetica Neue"/>
              </a:rPr>
              <a:t>Requirements:</a:t>
            </a:r>
            <a:endParaRPr sz="1600">
              <a:solidFill>
                <a:srgbClr val="FF0000"/>
              </a:solidFill>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Full L/T separation of the cross section – isolation of σ</a:t>
            </a:r>
            <a:r>
              <a:rPr baseline="-25000" lang="en">
                <a:latin typeface="Helvetica Neue"/>
                <a:ea typeface="Helvetica Neue"/>
                <a:cs typeface="Helvetica Neue"/>
                <a:sym typeface="Helvetica Neue"/>
              </a:rPr>
              <a:t>L</a:t>
            </a:r>
            <a:r>
              <a:rPr lang="en">
                <a:latin typeface="Helvetica Neue"/>
                <a:ea typeface="Helvetica Neue"/>
                <a:cs typeface="Helvetica Neue"/>
                <a:sym typeface="Helvetica Neue"/>
              </a:rPr>
              <a:t> (which requires  σ</a:t>
            </a:r>
            <a:r>
              <a:rPr baseline="-25000" lang="en">
                <a:latin typeface="Helvetica Neue"/>
                <a:ea typeface="Helvetica Neue"/>
                <a:cs typeface="Helvetica Neue"/>
                <a:sym typeface="Helvetica Neue"/>
              </a:rPr>
              <a:t>L</a:t>
            </a:r>
            <a:r>
              <a:rPr lang="en">
                <a:latin typeface="Helvetica Neue"/>
                <a:ea typeface="Helvetica Neue"/>
                <a:cs typeface="Helvetica Neue"/>
                <a:sym typeface="Helvetica Neue"/>
              </a:rPr>
              <a:t> &gt;&gt; σ</a:t>
            </a:r>
            <a:r>
              <a:rPr baseline="-25000" lang="en">
                <a:latin typeface="Helvetica Neue"/>
                <a:ea typeface="Helvetica Neue"/>
                <a:cs typeface="Helvetica Neue"/>
                <a:sym typeface="Helvetica Neue"/>
              </a:rPr>
              <a:t>T</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Selection of the pion pole process </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Extraction of the form factor using a model</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Validation of the technique - model dependent checks</a:t>
            </a:r>
            <a:endParaRPr>
              <a:latin typeface="Helvetica Neue"/>
              <a:ea typeface="Helvetica Neue"/>
              <a:cs typeface="Helvetica Neue"/>
              <a:sym typeface="Helvetica Neue"/>
            </a:endParaRPr>
          </a:p>
          <a:p>
            <a:pPr indent="0" lvl="0" marL="914400" rtl="0" algn="l">
              <a:spcBef>
                <a:spcPts val="0"/>
              </a:spcBef>
              <a:spcAft>
                <a:spcPts val="0"/>
              </a:spcAft>
              <a:buNone/>
            </a:pPr>
            <a:r>
              <a:t/>
            </a:r>
            <a:endParaRPr>
              <a:latin typeface="Helvetica Neue"/>
              <a:ea typeface="Helvetica Neue"/>
              <a:cs typeface="Helvetica Neue"/>
              <a:sym typeface="Helvetica Neue"/>
            </a:endParaRPr>
          </a:p>
          <a:p>
            <a:pPr indent="0" lvl="0" marL="0" rtl="0" algn="l">
              <a:lnSpc>
                <a:spcPct val="115000"/>
              </a:lnSpc>
              <a:spcBef>
                <a:spcPts val="0"/>
              </a:spcBef>
              <a:spcAft>
                <a:spcPts val="500"/>
              </a:spcAft>
              <a:buNone/>
            </a:pPr>
            <a:r>
              <a:t/>
            </a:r>
            <a:endParaRPr sz="1800">
              <a:latin typeface="Helvetica Neue"/>
              <a:ea typeface="Helvetica Neue"/>
              <a:cs typeface="Helvetica Neue"/>
              <a:sym typeface="Helvetica Neue"/>
            </a:endParaRPr>
          </a:p>
        </p:txBody>
      </p:sp>
      <p:sp>
        <p:nvSpPr>
          <p:cNvPr id="698" name="Google Shape;698;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9" name="Google Shape;699;p67"/>
          <p:cNvPicPr preferRelativeResize="0"/>
          <p:nvPr/>
        </p:nvPicPr>
        <p:blipFill>
          <a:blip r:embed="rId3">
            <a:alphaModFix/>
          </a:blip>
          <a:stretch>
            <a:fillRect/>
          </a:stretch>
        </p:blipFill>
        <p:spPr>
          <a:xfrm>
            <a:off x="5677475" y="1404229"/>
            <a:ext cx="3368100" cy="686950"/>
          </a:xfrm>
          <a:prstGeom prst="rect">
            <a:avLst/>
          </a:prstGeom>
          <a:noFill/>
          <a:ln>
            <a:noFill/>
          </a:ln>
        </p:spPr>
      </p:pic>
      <p:pic>
        <p:nvPicPr>
          <p:cNvPr id="700" name="Google Shape;700;p67"/>
          <p:cNvPicPr preferRelativeResize="0"/>
          <p:nvPr/>
        </p:nvPicPr>
        <p:blipFill>
          <a:blip r:embed="rId4">
            <a:alphaModFix/>
          </a:blip>
          <a:stretch>
            <a:fillRect/>
          </a:stretch>
        </p:blipFill>
        <p:spPr>
          <a:xfrm>
            <a:off x="5890750" y="2216738"/>
            <a:ext cx="2941550" cy="2320924"/>
          </a:xfrm>
          <a:prstGeom prst="rect">
            <a:avLst/>
          </a:prstGeom>
          <a:noFill/>
          <a:ln>
            <a:noFill/>
          </a:ln>
        </p:spPr>
      </p:pic>
      <p:pic>
        <p:nvPicPr>
          <p:cNvPr id="701" name="Google Shape;701;p67"/>
          <p:cNvPicPr preferRelativeResize="0"/>
          <p:nvPr/>
        </p:nvPicPr>
        <p:blipFill>
          <a:blip r:embed="rId5">
            <a:alphaModFix/>
          </a:blip>
          <a:stretch>
            <a:fillRect/>
          </a:stretch>
        </p:blipFill>
        <p:spPr>
          <a:xfrm>
            <a:off x="1942396" y="2451875"/>
            <a:ext cx="2203100" cy="993700"/>
          </a:xfrm>
          <a:prstGeom prst="rect">
            <a:avLst/>
          </a:prstGeom>
          <a:noFill/>
          <a:ln>
            <a:noFill/>
          </a:ln>
        </p:spPr>
      </p:pic>
      <p:cxnSp>
        <p:nvCxnSpPr>
          <p:cNvPr id="702" name="Google Shape;702;p67"/>
          <p:cNvCxnSpPr/>
          <p:nvPr/>
        </p:nvCxnSpPr>
        <p:spPr>
          <a:xfrm>
            <a:off x="6959950" y="4272350"/>
            <a:ext cx="611700" cy="9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 name="Shape 706"/>
        <p:cNvGrpSpPr/>
        <p:nvPr/>
      </p:nvGrpSpPr>
      <p:grpSpPr>
        <a:xfrm>
          <a:off x="0" y="0"/>
          <a:ext cx="0" cy="0"/>
          <a:chOff x="0" y="0"/>
          <a:chExt cx="0" cy="0"/>
        </a:xfrm>
      </p:grpSpPr>
      <p:sp>
        <p:nvSpPr>
          <p:cNvPr id="707" name="Google Shape;707;p68"/>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Comparing π and K</a:t>
            </a:r>
            <a:r>
              <a:rPr baseline="30000" lang="en" sz="2400">
                <a:solidFill>
                  <a:schemeClr val="lt2"/>
                </a:solidFill>
                <a:latin typeface="Helvetica Neue"/>
                <a:ea typeface="Helvetica Neue"/>
                <a:cs typeface="Helvetica Neue"/>
                <a:sym typeface="Helvetica Neue"/>
              </a:rPr>
              <a:t>+</a:t>
            </a:r>
            <a:r>
              <a:rPr lang="en" sz="2400">
                <a:solidFill>
                  <a:schemeClr val="lt2"/>
                </a:solidFill>
                <a:latin typeface="Helvetica Neue"/>
                <a:ea typeface="Helvetica Neue"/>
                <a:cs typeface="Helvetica Neue"/>
                <a:sym typeface="Helvetica Neue"/>
              </a:rPr>
              <a:t> Form Factor</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708" name="Google Shape;708;p68"/>
          <p:cNvSpPr txBox="1"/>
          <p:nvPr/>
        </p:nvSpPr>
        <p:spPr>
          <a:xfrm>
            <a:off x="311700" y="792025"/>
            <a:ext cx="5464500" cy="242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Large pion t data lies a similar distance from the pole as kaon data </a:t>
            </a:r>
            <a:endParaRPr sz="16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The Born term model should be </a:t>
            </a:r>
            <a:r>
              <a:rPr lang="en">
                <a:solidFill>
                  <a:srgbClr val="FF0000"/>
                </a:solidFill>
                <a:latin typeface="Helvetica Neue"/>
                <a:ea typeface="Helvetica Neue"/>
                <a:cs typeface="Helvetica Neue"/>
                <a:sym typeface="Helvetica Neue"/>
              </a:rPr>
              <a:t>approximately valid for kaon form factor</a:t>
            </a:r>
            <a:endParaRPr>
              <a:solidFill>
                <a:srgbClr val="FF0000"/>
              </a:solidFill>
              <a:latin typeface="Helvetica Neue"/>
              <a:ea typeface="Helvetica Neue"/>
              <a:cs typeface="Helvetica Neue"/>
              <a:sym typeface="Helvetica Neue"/>
            </a:endParaRPr>
          </a:p>
          <a:p>
            <a:pPr indent="-330200" lvl="0" marL="457200" rtl="0" algn="l">
              <a:lnSpc>
                <a:spcPct val="115000"/>
              </a:lnSpc>
              <a:spcBef>
                <a:spcPts val="1000"/>
              </a:spcBef>
              <a:spcAft>
                <a:spcPts val="0"/>
              </a:spcAft>
              <a:buSzPts val="1600"/>
              <a:buFont typeface="Helvetica Neue"/>
              <a:buChar char="●"/>
            </a:pPr>
            <a:r>
              <a:rPr lang="en" sz="1600">
                <a:latin typeface="Helvetica Neue"/>
                <a:ea typeface="Helvetica Neue"/>
                <a:cs typeface="Helvetica Neue"/>
                <a:sym typeface="Helvetica Neue"/>
              </a:rPr>
              <a:t>The </a:t>
            </a:r>
            <a:r>
              <a:rPr lang="en" sz="1600">
                <a:solidFill>
                  <a:srgbClr val="FF0000"/>
                </a:solidFill>
                <a:latin typeface="Helvetica Neue"/>
                <a:ea typeface="Helvetica Neue"/>
                <a:cs typeface="Helvetica Neue"/>
                <a:sym typeface="Helvetica Neue"/>
              </a:rPr>
              <a:t>hard scattering limit</a:t>
            </a:r>
            <a:r>
              <a:rPr lang="en" sz="1600">
                <a:latin typeface="Helvetica Neue"/>
                <a:ea typeface="Helvetica Neue"/>
                <a:cs typeface="Helvetica Neue"/>
                <a:sym typeface="Helvetica Neue"/>
              </a:rPr>
              <a:t> in pQCD predicts a similar result</a:t>
            </a:r>
            <a:endParaRPr sz="1600">
              <a:latin typeface="Helvetica Neue"/>
              <a:ea typeface="Helvetica Neue"/>
              <a:cs typeface="Helvetica Neue"/>
              <a:sym typeface="Helvetica Neue"/>
            </a:endParaRPr>
          </a:p>
          <a:p>
            <a:pPr indent="0" lvl="0" marL="0" rtl="0" algn="l">
              <a:lnSpc>
                <a:spcPct val="115000"/>
              </a:lnSpc>
              <a:spcBef>
                <a:spcPts val="50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500"/>
              </a:spcBef>
              <a:spcAft>
                <a:spcPts val="0"/>
              </a:spcAft>
              <a:buNone/>
            </a:pPr>
            <a:r>
              <a:t/>
            </a:r>
            <a:endParaRPr sz="1800">
              <a:latin typeface="Helvetica Neue"/>
              <a:ea typeface="Helvetica Neue"/>
              <a:cs typeface="Helvetica Neue"/>
              <a:sym typeface="Helvetica Neue"/>
            </a:endParaRPr>
          </a:p>
          <a:p>
            <a:pPr indent="0" lvl="0" marL="0" rtl="0" algn="l">
              <a:spcBef>
                <a:spcPts val="500"/>
              </a:spcBef>
              <a:spcAft>
                <a:spcPts val="0"/>
              </a:spcAft>
              <a:buNone/>
            </a:pPr>
            <a:r>
              <a:t/>
            </a:r>
            <a:endParaRPr sz="1600">
              <a:solidFill>
                <a:srgbClr val="FF0000"/>
              </a:solidFill>
              <a:latin typeface="Helvetica Neue"/>
              <a:ea typeface="Helvetica Neue"/>
              <a:cs typeface="Helvetica Neue"/>
              <a:sym typeface="Helvetica Neue"/>
            </a:endParaRPr>
          </a:p>
          <a:p>
            <a:pPr indent="-330200" lvl="0" marL="457200" rtl="0" algn="l">
              <a:spcBef>
                <a:spcPts val="0"/>
              </a:spcBef>
              <a:spcAft>
                <a:spcPts val="0"/>
              </a:spcAft>
              <a:buClr>
                <a:srgbClr val="FF0000"/>
              </a:buClr>
              <a:buSzPts val="1600"/>
              <a:buFont typeface="Helvetica Neue"/>
              <a:buChar char="●"/>
            </a:pPr>
            <a:r>
              <a:rPr lang="en" sz="1600">
                <a:solidFill>
                  <a:srgbClr val="FF0000"/>
                </a:solidFill>
                <a:latin typeface="Helvetica Neue"/>
                <a:ea typeface="Helvetica Neue"/>
                <a:cs typeface="Helvetica Neue"/>
                <a:sym typeface="Helvetica Neue"/>
              </a:rPr>
              <a:t>Requirements:</a:t>
            </a:r>
            <a:endParaRPr sz="1600">
              <a:solidFill>
                <a:srgbClr val="FF0000"/>
              </a:solidFill>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Full L/T separation of the cross section – isolation of σ</a:t>
            </a:r>
            <a:r>
              <a:rPr baseline="-25000" lang="en">
                <a:latin typeface="Helvetica Neue"/>
                <a:ea typeface="Helvetica Neue"/>
                <a:cs typeface="Helvetica Neue"/>
                <a:sym typeface="Helvetica Neue"/>
              </a:rPr>
              <a:t>L</a:t>
            </a:r>
            <a:r>
              <a:rPr lang="en">
                <a:latin typeface="Helvetica Neue"/>
                <a:ea typeface="Helvetica Neue"/>
                <a:cs typeface="Helvetica Neue"/>
                <a:sym typeface="Helvetica Neue"/>
              </a:rPr>
              <a:t> (which requires  σ</a:t>
            </a:r>
            <a:r>
              <a:rPr baseline="-25000" lang="en">
                <a:latin typeface="Helvetica Neue"/>
                <a:ea typeface="Helvetica Neue"/>
                <a:cs typeface="Helvetica Neue"/>
                <a:sym typeface="Helvetica Neue"/>
              </a:rPr>
              <a:t>L</a:t>
            </a:r>
            <a:r>
              <a:rPr lang="en">
                <a:latin typeface="Helvetica Neue"/>
                <a:ea typeface="Helvetica Neue"/>
                <a:cs typeface="Helvetica Neue"/>
                <a:sym typeface="Helvetica Neue"/>
              </a:rPr>
              <a:t> &gt;&gt; σ</a:t>
            </a:r>
            <a:r>
              <a:rPr baseline="-25000" lang="en">
                <a:latin typeface="Helvetica Neue"/>
                <a:ea typeface="Helvetica Neue"/>
                <a:cs typeface="Helvetica Neue"/>
                <a:sym typeface="Helvetica Neue"/>
              </a:rPr>
              <a:t>T</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Selection of the pion pole process </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Extraction of the form factor using a model</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Validation of the technique - model dependent checks</a:t>
            </a:r>
            <a:endParaRPr>
              <a:latin typeface="Helvetica Neue"/>
              <a:ea typeface="Helvetica Neue"/>
              <a:cs typeface="Helvetica Neue"/>
              <a:sym typeface="Helvetica Neue"/>
            </a:endParaRPr>
          </a:p>
          <a:p>
            <a:pPr indent="0" lvl="0" marL="914400" rtl="0" algn="l">
              <a:spcBef>
                <a:spcPts val="0"/>
              </a:spcBef>
              <a:spcAft>
                <a:spcPts val="0"/>
              </a:spcAft>
              <a:buNone/>
            </a:pPr>
            <a:r>
              <a:t/>
            </a:r>
            <a:endParaRPr>
              <a:latin typeface="Helvetica Neue"/>
              <a:ea typeface="Helvetica Neue"/>
              <a:cs typeface="Helvetica Neue"/>
              <a:sym typeface="Helvetica Neue"/>
            </a:endParaRPr>
          </a:p>
          <a:p>
            <a:pPr indent="0" lvl="0" marL="0" rtl="0" algn="l">
              <a:lnSpc>
                <a:spcPct val="115000"/>
              </a:lnSpc>
              <a:spcBef>
                <a:spcPts val="0"/>
              </a:spcBef>
              <a:spcAft>
                <a:spcPts val="500"/>
              </a:spcAft>
              <a:buNone/>
            </a:pPr>
            <a:r>
              <a:t/>
            </a:r>
            <a:endParaRPr sz="1800">
              <a:latin typeface="Helvetica Neue"/>
              <a:ea typeface="Helvetica Neue"/>
              <a:cs typeface="Helvetica Neue"/>
              <a:sym typeface="Helvetica Neue"/>
            </a:endParaRPr>
          </a:p>
        </p:txBody>
      </p:sp>
      <p:sp>
        <p:nvSpPr>
          <p:cNvPr id="709" name="Google Shape;70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0" name="Google Shape;710;p68"/>
          <p:cNvPicPr preferRelativeResize="0"/>
          <p:nvPr/>
        </p:nvPicPr>
        <p:blipFill>
          <a:blip r:embed="rId3">
            <a:alphaModFix/>
          </a:blip>
          <a:stretch>
            <a:fillRect/>
          </a:stretch>
        </p:blipFill>
        <p:spPr>
          <a:xfrm>
            <a:off x="5677475" y="1404229"/>
            <a:ext cx="3368100" cy="686950"/>
          </a:xfrm>
          <a:prstGeom prst="rect">
            <a:avLst/>
          </a:prstGeom>
          <a:noFill/>
          <a:ln>
            <a:noFill/>
          </a:ln>
        </p:spPr>
      </p:pic>
      <p:pic>
        <p:nvPicPr>
          <p:cNvPr id="711" name="Google Shape;711;p68"/>
          <p:cNvPicPr preferRelativeResize="0"/>
          <p:nvPr/>
        </p:nvPicPr>
        <p:blipFill>
          <a:blip r:embed="rId4">
            <a:alphaModFix/>
          </a:blip>
          <a:stretch>
            <a:fillRect/>
          </a:stretch>
        </p:blipFill>
        <p:spPr>
          <a:xfrm>
            <a:off x="5890750" y="2216738"/>
            <a:ext cx="2941550" cy="2320924"/>
          </a:xfrm>
          <a:prstGeom prst="rect">
            <a:avLst/>
          </a:prstGeom>
          <a:noFill/>
          <a:ln>
            <a:noFill/>
          </a:ln>
        </p:spPr>
      </p:pic>
      <p:pic>
        <p:nvPicPr>
          <p:cNvPr id="712" name="Google Shape;712;p68"/>
          <p:cNvPicPr preferRelativeResize="0"/>
          <p:nvPr/>
        </p:nvPicPr>
        <p:blipFill>
          <a:blip r:embed="rId5">
            <a:alphaModFix/>
          </a:blip>
          <a:stretch>
            <a:fillRect/>
          </a:stretch>
        </p:blipFill>
        <p:spPr>
          <a:xfrm>
            <a:off x="1942396" y="2451875"/>
            <a:ext cx="2203100" cy="993700"/>
          </a:xfrm>
          <a:prstGeom prst="rect">
            <a:avLst/>
          </a:prstGeom>
          <a:noFill/>
          <a:ln>
            <a:noFill/>
          </a:ln>
        </p:spPr>
      </p:pic>
      <p:cxnSp>
        <p:nvCxnSpPr>
          <p:cNvPr id="713" name="Google Shape;713;p68"/>
          <p:cNvCxnSpPr/>
          <p:nvPr/>
        </p:nvCxnSpPr>
        <p:spPr>
          <a:xfrm>
            <a:off x="6959950" y="4272350"/>
            <a:ext cx="611700" cy="9300"/>
          </a:xfrm>
          <a:prstGeom prst="straightConnector1">
            <a:avLst/>
          </a:prstGeom>
          <a:noFill/>
          <a:ln cap="flat" cmpd="sng" w="28575">
            <a:solidFill>
              <a:srgbClr val="FF0000"/>
            </a:solidFill>
            <a:prstDash val="solid"/>
            <a:round/>
            <a:headEnd len="med" w="med" type="none"/>
            <a:tailEnd len="med" w="med" type="triangle"/>
          </a:ln>
        </p:spPr>
      </p:cxnSp>
      <p:cxnSp>
        <p:nvCxnSpPr>
          <p:cNvPr id="714" name="Google Shape;714;p68"/>
          <p:cNvCxnSpPr/>
          <p:nvPr/>
        </p:nvCxnSpPr>
        <p:spPr>
          <a:xfrm>
            <a:off x="6959950" y="4137475"/>
            <a:ext cx="611700" cy="93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8" name="Shape 718"/>
        <p:cNvGrpSpPr/>
        <p:nvPr/>
      </p:nvGrpSpPr>
      <p:grpSpPr>
        <a:xfrm>
          <a:off x="0" y="0"/>
          <a:ext cx="0" cy="0"/>
          <a:chOff x="0" y="0"/>
          <a:chExt cx="0" cy="0"/>
        </a:xfrm>
      </p:grpSpPr>
      <p:sp>
        <p:nvSpPr>
          <p:cNvPr id="719" name="Google Shape;719;p69"/>
          <p:cNvSpPr txBox="1"/>
          <p:nvPr>
            <p:ph type="title"/>
          </p:nvPr>
        </p:nvSpPr>
        <p:spPr>
          <a:xfrm>
            <a:off x="311700" y="21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Comparing π and K</a:t>
            </a:r>
            <a:r>
              <a:rPr baseline="30000" lang="en" sz="2400">
                <a:solidFill>
                  <a:schemeClr val="lt2"/>
                </a:solidFill>
                <a:latin typeface="Helvetica Neue"/>
                <a:ea typeface="Helvetica Neue"/>
                <a:cs typeface="Helvetica Neue"/>
                <a:sym typeface="Helvetica Neue"/>
              </a:rPr>
              <a:t>+</a:t>
            </a:r>
            <a:r>
              <a:rPr lang="en" sz="2400">
                <a:solidFill>
                  <a:schemeClr val="lt2"/>
                </a:solidFill>
                <a:latin typeface="Helvetica Neue"/>
                <a:ea typeface="Helvetica Neue"/>
                <a:cs typeface="Helvetica Neue"/>
                <a:sym typeface="Helvetica Neue"/>
              </a:rPr>
              <a:t> Form Factor</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lt2"/>
              </a:solidFill>
              <a:latin typeface="Helvetica Neue"/>
              <a:ea typeface="Helvetica Neue"/>
              <a:cs typeface="Helvetica Neue"/>
              <a:sym typeface="Helvetica Neue"/>
            </a:endParaRPr>
          </a:p>
        </p:txBody>
      </p:sp>
      <p:sp>
        <p:nvSpPr>
          <p:cNvPr id="720" name="Google Shape;720;p69"/>
          <p:cNvSpPr txBox="1"/>
          <p:nvPr/>
        </p:nvSpPr>
        <p:spPr>
          <a:xfrm>
            <a:off x="311700" y="792025"/>
            <a:ext cx="5464500" cy="242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Large pion t data lies a similar distance from the pole as kaon data </a:t>
            </a:r>
            <a:endParaRPr sz="16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The Born term model should be </a:t>
            </a:r>
            <a:r>
              <a:rPr lang="en">
                <a:solidFill>
                  <a:srgbClr val="FF0000"/>
                </a:solidFill>
                <a:latin typeface="Helvetica Neue"/>
                <a:ea typeface="Helvetica Neue"/>
                <a:cs typeface="Helvetica Neue"/>
                <a:sym typeface="Helvetica Neue"/>
              </a:rPr>
              <a:t>approximately valid for kaon form factor</a:t>
            </a:r>
            <a:endParaRPr>
              <a:solidFill>
                <a:srgbClr val="FF0000"/>
              </a:solidFill>
              <a:latin typeface="Helvetica Neue"/>
              <a:ea typeface="Helvetica Neue"/>
              <a:cs typeface="Helvetica Neue"/>
              <a:sym typeface="Helvetica Neue"/>
            </a:endParaRPr>
          </a:p>
          <a:p>
            <a:pPr indent="-330200" lvl="0" marL="457200" rtl="0" algn="l">
              <a:lnSpc>
                <a:spcPct val="115000"/>
              </a:lnSpc>
              <a:spcBef>
                <a:spcPts val="1000"/>
              </a:spcBef>
              <a:spcAft>
                <a:spcPts val="0"/>
              </a:spcAft>
              <a:buSzPts val="1600"/>
              <a:buFont typeface="Helvetica Neue"/>
              <a:buChar char="●"/>
            </a:pPr>
            <a:r>
              <a:rPr lang="en" sz="1600">
                <a:latin typeface="Helvetica Neue"/>
                <a:ea typeface="Helvetica Neue"/>
                <a:cs typeface="Helvetica Neue"/>
                <a:sym typeface="Helvetica Neue"/>
              </a:rPr>
              <a:t>The </a:t>
            </a:r>
            <a:r>
              <a:rPr lang="en" sz="1600">
                <a:solidFill>
                  <a:srgbClr val="FF0000"/>
                </a:solidFill>
                <a:latin typeface="Helvetica Neue"/>
                <a:ea typeface="Helvetica Neue"/>
                <a:cs typeface="Helvetica Neue"/>
                <a:sym typeface="Helvetica Neue"/>
              </a:rPr>
              <a:t>hard scattering limit</a:t>
            </a:r>
            <a:r>
              <a:rPr lang="en" sz="1600">
                <a:latin typeface="Helvetica Neue"/>
                <a:ea typeface="Helvetica Neue"/>
                <a:cs typeface="Helvetica Neue"/>
                <a:sym typeface="Helvetica Neue"/>
              </a:rPr>
              <a:t> in pQCD predicts a similar result</a:t>
            </a:r>
            <a:endParaRPr sz="1600">
              <a:latin typeface="Helvetica Neue"/>
              <a:ea typeface="Helvetica Neue"/>
              <a:cs typeface="Helvetica Neue"/>
              <a:sym typeface="Helvetica Neue"/>
            </a:endParaRPr>
          </a:p>
          <a:p>
            <a:pPr indent="0" lvl="0" marL="0" rtl="0" algn="l">
              <a:lnSpc>
                <a:spcPct val="115000"/>
              </a:lnSpc>
              <a:spcBef>
                <a:spcPts val="50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500"/>
              </a:spcBef>
              <a:spcAft>
                <a:spcPts val="0"/>
              </a:spcAft>
              <a:buNone/>
            </a:pPr>
            <a:r>
              <a:t/>
            </a:r>
            <a:endParaRPr sz="1800">
              <a:latin typeface="Helvetica Neue"/>
              <a:ea typeface="Helvetica Neue"/>
              <a:cs typeface="Helvetica Neue"/>
              <a:sym typeface="Helvetica Neue"/>
            </a:endParaRPr>
          </a:p>
          <a:p>
            <a:pPr indent="0" lvl="0" marL="0" rtl="0" algn="l">
              <a:spcBef>
                <a:spcPts val="500"/>
              </a:spcBef>
              <a:spcAft>
                <a:spcPts val="0"/>
              </a:spcAft>
              <a:buNone/>
            </a:pPr>
            <a:r>
              <a:t/>
            </a:r>
            <a:endParaRPr sz="1600">
              <a:solidFill>
                <a:srgbClr val="FF0000"/>
              </a:solidFill>
              <a:latin typeface="Helvetica Neue"/>
              <a:ea typeface="Helvetica Neue"/>
              <a:cs typeface="Helvetica Neue"/>
              <a:sym typeface="Helvetica Neue"/>
            </a:endParaRPr>
          </a:p>
          <a:p>
            <a:pPr indent="-330200" lvl="0" marL="457200" rtl="0" algn="l">
              <a:spcBef>
                <a:spcPts val="0"/>
              </a:spcBef>
              <a:spcAft>
                <a:spcPts val="0"/>
              </a:spcAft>
              <a:buClr>
                <a:srgbClr val="FF0000"/>
              </a:buClr>
              <a:buSzPts val="1600"/>
              <a:buFont typeface="Helvetica Neue"/>
              <a:buChar char="●"/>
            </a:pPr>
            <a:r>
              <a:rPr lang="en" sz="1600">
                <a:solidFill>
                  <a:srgbClr val="FF0000"/>
                </a:solidFill>
                <a:latin typeface="Helvetica Neue"/>
                <a:ea typeface="Helvetica Neue"/>
                <a:cs typeface="Helvetica Neue"/>
                <a:sym typeface="Helvetica Neue"/>
              </a:rPr>
              <a:t>Requirements:</a:t>
            </a:r>
            <a:endParaRPr sz="1600">
              <a:solidFill>
                <a:srgbClr val="FF0000"/>
              </a:solidFill>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Full L/T separation of the cross section – isolation of σ</a:t>
            </a:r>
            <a:r>
              <a:rPr baseline="-25000" lang="en">
                <a:latin typeface="Helvetica Neue"/>
                <a:ea typeface="Helvetica Neue"/>
                <a:cs typeface="Helvetica Neue"/>
                <a:sym typeface="Helvetica Neue"/>
              </a:rPr>
              <a:t>L</a:t>
            </a:r>
            <a:r>
              <a:rPr lang="en">
                <a:latin typeface="Helvetica Neue"/>
                <a:ea typeface="Helvetica Neue"/>
                <a:cs typeface="Helvetica Neue"/>
                <a:sym typeface="Helvetica Neue"/>
              </a:rPr>
              <a:t> (which requires  σ</a:t>
            </a:r>
            <a:r>
              <a:rPr baseline="-25000" lang="en">
                <a:latin typeface="Helvetica Neue"/>
                <a:ea typeface="Helvetica Neue"/>
                <a:cs typeface="Helvetica Neue"/>
                <a:sym typeface="Helvetica Neue"/>
              </a:rPr>
              <a:t>L</a:t>
            </a:r>
            <a:r>
              <a:rPr lang="en">
                <a:latin typeface="Helvetica Neue"/>
                <a:ea typeface="Helvetica Neue"/>
                <a:cs typeface="Helvetica Neue"/>
                <a:sym typeface="Helvetica Neue"/>
              </a:rPr>
              <a:t> &gt;&gt; σ</a:t>
            </a:r>
            <a:r>
              <a:rPr baseline="-25000" lang="en">
                <a:latin typeface="Helvetica Neue"/>
                <a:ea typeface="Helvetica Neue"/>
                <a:cs typeface="Helvetica Neue"/>
                <a:sym typeface="Helvetica Neue"/>
              </a:rPr>
              <a:t>T</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Selection of the pion pole process </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Extraction of the form factor using a model</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Validation of the technique - model dependent checks</a:t>
            </a:r>
            <a:endParaRPr>
              <a:latin typeface="Helvetica Neue"/>
              <a:ea typeface="Helvetica Neue"/>
              <a:cs typeface="Helvetica Neue"/>
              <a:sym typeface="Helvetica Neue"/>
            </a:endParaRPr>
          </a:p>
          <a:p>
            <a:pPr indent="0" lvl="0" marL="914400" rtl="0" algn="l">
              <a:spcBef>
                <a:spcPts val="0"/>
              </a:spcBef>
              <a:spcAft>
                <a:spcPts val="0"/>
              </a:spcAft>
              <a:buNone/>
            </a:pPr>
            <a:r>
              <a:t/>
            </a:r>
            <a:endParaRPr>
              <a:latin typeface="Helvetica Neue"/>
              <a:ea typeface="Helvetica Neue"/>
              <a:cs typeface="Helvetica Neue"/>
              <a:sym typeface="Helvetica Neue"/>
            </a:endParaRPr>
          </a:p>
          <a:p>
            <a:pPr indent="0" lvl="0" marL="0" rtl="0" algn="l">
              <a:lnSpc>
                <a:spcPct val="115000"/>
              </a:lnSpc>
              <a:spcBef>
                <a:spcPts val="0"/>
              </a:spcBef>
              <a:spcAft>
                <a:spcPts val="500"/>
              </a:spcAft>
              <a:buNone/>
            </a:pPr>
            <a:r>
              <a:t/>
            </a:r>
            <a:endParaRPr sz="1800">
              <a:latin typeface="Helvetica Neue"/>
              <a:ea typeface="Helvetica Neue"/>
              <a:cs typeface="Helvetica Neue"/>
              <a:sym typeface="Helvetica Neue"/>
            </a:endParaRPr>
          </a:p>
        </p:txBody>
      </p:sp>
      <p:sp>
        <p:nvSpPr>
          <p:cNvPr id="721" name="Google Shape;721;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69"/>
          <p:cNvPicPr preferRelativeResize="0"/>
          <p:nvPr/>
        </p:nvPicPr>
        <p:blipFill>
          <a:blip r:embed="rId3">
            <a:alphaModFix/>
          </a:blip>
          <a:stretch>
            <a:fillRect/>
          </a:stretch>
        </p:blipFill>
        <p:spPr>
          <a:xfrm>
            <a:off x="5677475" y="1404229"/>
            <a:ext cx="3368100" cy="686950"/>
          </a:xfrm>
          <a:prstGeom prst="rect">
            <a:avLst/>
          </a:prstGeom>
          <a:noFill/>
          <a:ln>
            <a:noFill/>
          </a:ln>
        </p:spPr>
      </p:pic>
      <p:pic>
        <p:nvPicPr>
          <p:cNvPr id="723" name="Google Shape;723;p69"/>
          <p:cNvPicPr preferRelativeResize="0"/>
          <p:nvPr/>
        </p:nvPicPr>
        <p:blipFill>
          <a:blip r:embed="rId4">
            <a:alphaModFix/>
          </a:blip>
          <a:stretch>
            <a:fillRect/>
          </a:stretch>
        </p:blipFill>
        <p:spPr>
          <a:xfrm>
            <a:off x="5890750" y="2216738"/>
            <a:ext cx="2941550" cy="2320924"/>
          </a:xfrm>
          <a:prstGeom prst="rect">
            <a:avLst/>
          </a:prstGeom>
          <a:noFill/>
          <a:ln>
            <a:noFill/>
          </a:ln>
        </p:spPr>
      </p:pic>
      <p:pic>
        <p:nvPicPr>
          <p:cNvPr id="724" name="Google Shape;724;p69"/>
          <p:cNvPicPr preferRelativeResize="0"/>
          <p:nvPr/>
        </p:nvPicPr>
        <p:blipFill>
          <a:blip r:embed="rId5">
            <a:alphaModFix/>
          </a:blip>
          <a:stretch>
            <a:fillRect/>
          </a:stretch>
        </p:blipFill>
        <p:spPr>
          <a:xfrm>
            <a:off x="1942396" y="2451875"/>
            <a:ext cx="2203100" cy="993700"/>
          </a:xfrm>
          <a:prstGeom prst="rect">
            <a:avLst/>
          </a:prstGeom>
          <a:noFill/>
          <a:ln>
            <a:noFill/>
          </a:ln>
        </p:spPr>
      </p:pic>
      <p:cxnSp>
        <p:nvCxnSpPr>
          <p:cNvPr id="725" name="Google Shape;725;p69"/>
          <p:cNvCxnSpPr/>
          <p:nvPr/>
        </p:nvCxnSpPr>
        <p:spPr>
          <a:xfrm>
            <a:off x="6959950" y="4272350"/>
            <a:ext cx="611700" cy="9300"/>
          </a:xfrm>
          <a:prstGeom prst="straightConnector1">
            <a:avLst/>
          </a:prstGeom>
          <a:noFill/>
          <a:ln cap="flat" cmpd="sng" w="28575">
            <a:solidFill>
              <a:srgbClr val="FF0000"/>
            </a:solidFill>
            <a:prstDash val="solid"/>
            <a:round/>
            <a:headEnd len="med" w="med" type="none"/>
            <a:tailEnd len="med" w="med" type="triangle"/>
          </a:ln>
        </p:spPr>
      </p:cxnSp>
      <p:cxnSp>
        <p:nvCxnSpPr>
          <p:cNvPr id="726" name="Google Shape;726;p69"/>
          <p:cNvCxnSpPr/>
          <p:nvPr/>
        </p:nvCxnSpPr>
        <p:spPr>
          <a:xfrm>
            <a:off x="6515125" y="4128225"/>
            <a:ext cx="611700" cy="93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pic>
        <p:nvPicPr>
          <p:cNvPr id="124" name="Google Shape;124;p18"/>
          <p:cNvPicPr preferRelativeResize="0"/>
          <p:nvPr/>
        </p:nvPicPr>
        <p:blipFill>
          <a:blip r:embed="rId3">
            <a:alphaModFix/>
          </a:blip>
          <a:stretch>
            <a:fillRect/>
          </a:stretch>
        </p:blipFill>
        <p:spPr>
          <a:xfrm>
            <a:off x="0" y="1404475"/>
            <a:ext cx="3981050" cy="3652351"/>
          </a:xfrm>
          <a:prstGeom prst="rect">
            <a:avLst/>
          </a:prstGeom>
          <a:noFill/>
          <a:ln>
            <a:noFill/>
          </a:ln>
        </p:spPr>
      </p:pic>
      <p:sp>
        <p:nvSpPr>
          <p:cNvPr id="125" name="Google Shape;125;p18"/>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Proton is Not Pointlike</a:t>
            </a:r>
            <a:endParaRPr sz="2400">
              <a:solidFill>
                <a:schemeClr val="lt2"/>
              </a:solidFill>
              <a:latin typeface="Helvetica Neue"/>
              <a:ea typeface="Helvetica Neue"/>
              <a:cs typeface="Helvetica Neue"/>
              <a:sym typeface="Helvetica Neue"/>
            </a:endParaRPr>
          </a:p>
        </p:txBody>
      </p:sp>
      <p:sp>
        <p:nvSpPr>
          <p:cNvPr id="126" name="Google Shape;126;p18"/>
          <p:cNvSpPr txBox="1"/>
          <p:nvPr>
            <p:ph idx="1" type="body"/>
          </p:nvPr>
        </p:nvSpPr>
        <p:spPr>
          <a:xfrm>
            <a:off x="311700" y="803900"/>
            <a:ext cx="8767200" cy="786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1950’s:</a:t>
            </a:r>
            <a:r>
              <a:rPr lang="en" sz="1600">
                <a:solidFill>
                  <a:srgbClr val="000000"/>
                </a:solidFill>
                <a:latin typeface="Helvetica Neue"/>
                <a:ea typeface="Helvetica Neue"/>
                <a:cs typeface="Helvetica Neue"/>
                <a:sym typeface="Helvetica Neue"/>
              </a:rPr>
              <a:t> </a:t>
            </a:r>
            <a:r>
              <a:rPr lang="en" sz="1600">
                <a:solidFill>
                  <a:srgbClr val="000000"/>
                </a:solidFill>
                <a:latin typeface="Helvetica Neue"/>
                <a:ea typeface="Helvetica Neue"/>
                <a:cs typeface="Helvetica Neue"/>
                <a:sym typeface="Helvetica Neue"/>
              </a:rPr>
              <a:t>The exploration of the internal structure of the proton began with Hofstadter’s experiments</a:t>
            </a:r>
            <a:endParaRPr sz="1600">
              <a:solidFill>
                <a:srgbClr val="000000"/>
              </a:solidFill>
              <a:latin typeface="Helvetica Neue"/>
              <a:ea typeface="Helvetica Neue"/>
              <a:cs typeface="Helvetica Neue"/>
              <a:sym typeface="Helvetica Neue"/>
            </a:endParaRPr>
          </a:p>
          <a:p>
            <a:pPr indent="0" lvl="0" marL="0" rtl="0" algn="l">
              <a:lnSpc>
                <a:spcPct val="100000"/>
              </a:lnSpc>
              <a:spcBef>
                <a:spcPts val="0"/>
              </a:spcBef>
              <a:spcAft>
                <a:spcPts val="0"/>
              </a:spcAft>
              <a:buClr>
                <a:srgbClr val="000000"/>
              </a:buClr>
              <a:buSzPts val="1100"/>
              <a:buFont typeface="Arial"/>
              <a:buNone/>
            </a:pPr>
            <a:r>
              <a:t/>
            </a:r>
            <a:endParaRPr>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lt1"/>
              </a:buClr>
              <a:buSzPts val="1800"/>
              <a:buFont typeface="Helvetica Neue"/>
              <a:buChar char="●"/>
            </a:pPr>
            <a:r>
              <a:t/>
            </a:r>
            <a:endParaRPr>
              <a:solidFill>
                <a:schemeClr val="lt1"/>
              </a:solidFill>
              <a:latin typeface="Helvetica Neue"/>
              <a:ea typeface="Helvetica Neue"/>
              <a:cs typeface="Helvetica Neue"/>
              <a:sym typeface="Helvetica Neue"/>
            </a:endParaRPr>
          </a:p>
        </p:txBody>
      </p:sp>
      <p:sp>
        <p:nvSpPr>
          <p:cNvPr id="127" name="Google Shape;12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18"/>
          <p:cNvPicPr preferRelativeResize="0"/>
          <p:nvPr/>
        </p:nvPicPr>
        <p:blipFill>
          <a:blip r:embed="rId4">
            <a:alphaModFix/>
          </a:blip>
          <a:stretch>
            <a:fillRect/>
          </a:stretch>
        </p:blipFill>
        <p:spPr>
          <a:xfrm>
            <a:off x="4916015" y="3273977"/>
            <a:ext cx="1314865" cy="1587200"/>
          </a:xfrm>
          <a:prstGeom prst="rect">
            <a:avLst/>
          </a:prstGeom>
          <a:noFill/>
          <a:ln>
            <a:noFill/>
          </a:ln>
        </p:spPr>
      </p:pic>
      <p:pic>
        <p:nvPicPr>
          <p:cNvPr id="129" name="Google Shape;129;p18"/>
          <p:cNvPicPr preferRelativeResize="0"/>
          <p:nvPr/>
        </p:nvPicPr>
        <p:blipFill>
          <a:blip r:embed="rId5">
            <a:alphaModFix/>
          </a:blip>
          <a:stretch>
            <a:fillRect/>
          </a:stretch>
        </p:blipFill>
        <p:spPr>
          <a:xfrm>
            <a:off x="4159729" y="4376891"/>
            <a:ext cx="753096" cy="484284"/>
          </a:xfrm>
          <a:prstGeom prst="rect">
            <a:avLst/>
          </a:prstGeom>
          <a:noFill/>
          <a:ln>
            <a:noFill/>
          </a:ln>
        </p:spPr>
      </p:pic>
      <p:pic>
        <p:nvPicPr>
          <p:cNvPr id="130" name="Google Shape;130;p18"/>
          <p:cNvPicPr preferRelativeResize="0"/>
          <p:nvPr/>
        </p:nvPicPr>
        <p:blipFill>
          <a:blip r:embed="rId6">
            <a:alphaModFix/>
          </a:blip>
          <a:stretch>
            <a:fillRect/>
          </a:stretch>
        </p:blipFill>
        <p:spPr>
          <a:xfrm>
            <a:off x="4622646" y="2083559"/>
            <a:ext cx="3760461" cy="607411"/>
          </a:xfrm>
          <a:prstGeom prst="rect">
            <a:avLst/>
          </a:prstGeom>
          <a:noFill/>
          <a:ln>
            <a:noFill/>
          </a:ln>
        </p:spPr>
      </p:pic>
      <p:sp>
        <p:nvSpPr>
          <p:cNvPr id="131" name="Google Shape;131;p18"/>
          <p:cNvSpPr/>
          <p:nvPr/>
        </p:nvSpPr>
        <p:spPr>
          <a:xfrm>
            <a:off x="5545914" y="2013135"/>
            <a:ext cx="1533900" cy="720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flipH="1" rot="10800000">
            <a:off x="7285372" y="2733912"/>
            <a:ext cx="317100" cy="310200"/>
          </a:xfrm>
          <a:prstGeom prst="bentArrow">
            <a:avLst>
              <a:gd fmla="val 25000" name="adj1"/>
              <a:gd fmla="val 25000" name="adj2"/>
              <a:gd fmla="val 25000" name="adj3"/>
              <a:gd fmla="val 43750" name="adj4"/>
            </a:avLst>
          </a:prstGeom>
          <a:solidFill>
            <a:srgbClr val="0000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5931859" y="1703138"/>
            <a:ext cx="317100" cy="310200"/>
          </a:xfrm>
          <a:prstGeom prst="bentArrow">
            <a:avLst>
              <a:gd fmla="val 25000" name="adj1"/>
              <a:gd fmla="val 25000" name="adj2"/>
              <a:gd fmla="val 25000" name="adj3"/>
              <a:gd fmla="val 43750" name="adj4"/>
            </a:avLst>
          </a:prstGeom>
          <a:solidFill>
            <a:srgbClr val="FF00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nvSpPr>
        <p:spPr>
          <a:xfrm>
            <a:off x="6248949" y="1553275"/>
            <a:ext cx="1286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Point-like cross section</a:t>
            </a:r>
            <a:endParaRPr sz="1200">
              <a:latin typeface="Open Sans"/>
              <a:ea typeface="Open Sans"/>
              <a:cs typeface="Open Sans"/>
              <a:sym typeface="Open Sans"/>
            </a:endParaRPr>
          </a:p>
        </p:txBody>
      </p:sp>
      <p:sp>
        <p:nvSpPr>
          <p:cNvPr id="135" name="Google Shape;135;p18"/>
          <p:cNvSpPr txBox="1"/>
          <p:nvPr/>
        </p:nvSpPr>
        <p:spPr>
          <a:xfrm>
            <a:off x="7602487" y="2808863"/>
            <a:ext cx="1286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Form Factor</a:t>
            </a:r>
            <a:endParaRPr sz="1200">
              <a:latin typeface="Open Sans"/>
              <a:ea typeface="Open Sans"/>
              <a:cs typeface="Open Sans"/>
              <a:sym typeface="Open Sans"/>
            </a:endParaRPr>
          </a:p>
        </p:txBody>
      </p:sp>
      <p:sp>
        <p:nvSpPr>
          <p:cNvPr id="136" name="Google Shape;136;p18"/>
          <p:cNvSpPr/>
          <p:nvPr/>
        </p:nvSpPr>
        <p:spPr>
          <a:xfrm>
            <a:off x="7079825" y="2013175"/>
            <a:ext cx="1286700" cy="7209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pic>
        <p:nvPicPr>
          <p:cNvPr id="141" name="Google Shape;141;p19"/>
          <p:cNvPicPr preferRelativeResize="0"/>
          <p:nvPr/>
        </p:nvPicPr>
        <p:blipFill>
          <a:blip r:embed="rId3">
            <a:alphaModFix/>
          </a:blip>
          <a:stretch>
            <a:fillRect/>
          </a:stretch>
        </p:blipFill>
        <p:spPr>
          <a:xfrm>
            <a:off x="5083525" y="2445566"/>
            <a:ext cx="3964099" cy="2355709"/>
          </a:xfrm>
          <a:prstGeom prst="rect">
            <a:avLst/>
          </a:prstGeom>
          <a:noFill/>
          <a:ln>
            <a:noFill/>
          </a:ln>
        </p:spPr>
      </p:pic>
      <p:sp>
        <p:nvSpPr>
          <p:cNvPr id="142" name="Google Shape;142;p19"/>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Foundations of Proton’s Internal Structure</a:t>
            </a:r>
            <a:endParaRPr sz="2400">
              <a:solidFill>
                <a:schemeClr val="lt2"/>
              </a:solidFill>
              <a:latin typeface="Helvetica Neue"/>
              <a:ea typeface="Helvetica Neue"/>
              <a:cs typeface="Helvetica Neue"/>
              <a:sym typeface="Helvetica Neue"/>
            </a:endParaRPr>
          </a:p>
        </p:txBody>
      </p:sp>
      <p:sp>
        <p:nvSpPr>
          <p:cNvPr id="143" name="Google Shape;143;p19"/>
          <p:cNvSpPr txBox="1"/>
          <p:nvPr>
            <p:ph idx="1" type="body"/>
          </p:nvPr>
        </p:nvSpPr>
        <p:spPr>
          <a:xfrm>
            <a:off x="311700" y="803900"/>
            <a:ext cx="5201100" cy="3416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1960s:</a:t>
            </a:r>
            <a:r>
              <a:rPr lang="en" sz="1600">
                <a:solidFill>
                  <a:srgbClr val="000000"/>
                </a:solidFill>
                <a:latin typeface="Helvetica Neue"/>
                <a:ea typeface="Helvetica Neue"/>
                <a:cs typeface="Helvetica Neue"/>
                <a:sym typeface="Helvetica Neue"/>
              </a:rPr>
              <a:t> The proton’s internal </a:t>
            </a:r>
            <a:r>
              <a:rPr lang="en" sz="1600">
                <a:solidFill>
                  <a:srgbClr val="000000"/>
                </a:solidFill>
                <a:latin typeface="Helvetica Neue"/>
                <a:ea typeface="Helvetica Neue"/>
                <a:cs typeface="Helvetica Neue"/>
                <a:sym typeface="Helvetica Neue"/>
              </a:rPr>
              <a:t>structure was described by the</a:t>
            </a:r>
            <a:r>
              <a:rPr lang="en" sz="1600">
                <a:solidFill>
                  <a:srgbClr val="000000"/>
                </a:solidFill>
                <a:latin typeface="Helvetica Neue"/>
                <a:ea typeface="Helvetica Neue"/>
                <a:cs typeface="Helvetica Neue"/>
                <a:sym typeface="Helvetica Neue"/>
              </a:rPr>
              <a:t> quark model</a:t>
            </a:r>
            <a:endParaRPr sz="1600">
              <a:solidFill>
                <a:srgbClr val="000000"/>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SzPts val="1400"/>
              <a:buFont typeface="Helvetica Neue"/>
              <a:buChar char="○"/>
            </a:pPr>
            <a:r>
              <a:rPr lang="en">
                <a:solidFill>
                  <a:srgbClr val="000000"/>
                </a:solidFill>
                <a:latin typeface="Helvetica Neue"/>
                <a:ea typeface="Helvetica Neue"/>
                <a:cs typeface="Helvetica Neue"/>
                <a:sym typeface="Helvetica Neue"/>
              </a:rPr>
              <a:t>P</a:t>
            </a:r>
            <a:r>
              <a:rPr lang="en">
                <a:solidFill>
                  <a:srgbClr val="000000"/>
                </a:solidFill>
                <a:latin typeface="Helvetica Neue"/>
                <a:ea typeface="Helvetica Neue"/>
                <a:cs typeface="Helvetica Neue"/>
                <a:sym typeface="Helvetica Neue"/>
              </a:rPr>
              <a:t>roposed</a:t>
            </a:r>
            <a:r>
              <a:rPr lang="en">
                <a:solidFill>
                  <a:srgbClr val="000000"/>
                </a:solidFill>
                <a:latin typeface="Helvetica Neue"/>
                <a:ea typeface="Helvetica Neue"/>
                <a:cs typeface="Helvetica Neue"/>
                <a:sym typeface="Helvetica Neue"/>
              </a:rPr>
              <a:t> by Murray Gell-Mann and George Zweig</a:t>
            </a:r>
            <a:endParaRPr>
              <a:solidFill>
                <a:srgbClr val="000000"/>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Point-like particles called quarks were what the proton was made of </a:t>
            </a:r>
            <a:endParaRPr>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1968:</a:t>
            </a:r>
            <a:r>
              <a:rPr lang="en" sz="1600">
                <a:solidFill>
                  <a:srgbClr val="000000"/>
                </a:solidFill>
                <a:latin typeface="Helvetica Neue"/>
                <a:ea typeface="Helvetica Neue"/>
                <a:cs typeface="Helvetica Neue"/>
                <a:sym typeface="Helvetica Neue"/>
              </a:rPr>
              <a:t> Deep Inelastic scattering (DIS) at SLAC which </a:t>
            </a:r>
            <a:r>
              <a:rPr lang="en" sz="1600">
                <a:solidFill>
                  <a:srgbClr val="000000"/>
                </a:solidFill>
                <a:latin typeface="Helvetica Neue"/>
                <a:ea typeface="Helvetica Neue"/>
                <a:cs typeface="Helvetica Neue"/>
                <a:sym typeface="Helvetica Neue"/>
              </a:rPr>
              <a:t>observed</a:t>
            </a:r>
            <a:r>
              <a:rPr lang="en" sz="1600">
                <a:solidFill>
                  <a:srgbClr val="000000"/>
                </a:solidFill>
                <a:latin typeface="Helvetica Neue"/>
                <a:ea typeface="Helvetica Neue"/>
                <a:cs typeface="Helvetica Neue"/>
                <a:sym typeface="Helvetica Neue"/>
              </a:rPr>
              <a:t> scaling. The proton’s internal structure is composed of point-like charged particles.</a:t>
            </a:r>
            <a:endParaRPr sz="1600">
              <a:solidFill>
                <a:srgbClr val="000000"/>
              </a:solidFill>
              <a:latin typeface="Helvetica Neue"/>
              <a:ea typeface="Helvetica Neue"/>
              <a:cs typeface="Helvetica Neue"/>
              <a:sym typeface="Helvetica Neue"/>
            </a:endParaRPr>
          </a:p>
          <a:p>
            <a:pPr indent="-330200" lvl="0" marL="457200" marR="0" rtl="0" algn="l">
              <a:lnSpc>
                <a:spcPct val="115000"/>
              </a:lnSpc>
              <a:spcBef>
                <a:spcPts val="100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1972:</a:t>
            </a:r>
            <a:r>
              <a:rPr lang="en" sz="1600">
                <a:solidFill>
                  <a:srgbClr val="000000"/>
                </a:solidFill>
                <a:latin typeface="Helvetica Neue"/>
                <a:ea typeface="Helvetica Neue"/>
                <a:cs typeface="Helvetica Neue"/>
                <a:sym typeface="Helvetica Neue"/>
              </a:rPr>
              <a:t> QCD is developed</a:t>
            </a:r>
            <a:endParaRPr sz="1600">
              <a:solidFill>
                <a:srgbClr val="000000"/>
              </a:solidFill>
              <a:latin typeface="Helvetica Neue"/>
              <a:ea typeface="Helvetica Neue"/>
              <a:cs typeface="Helvetica Neue"/>
              <a:sym typeface="Helvetica Neue"/>
            </a:endParaRPr>
          </a:p>
          <a:p>
            <a:pPr indent="0" lvl="0" marL="0" marR="0" rtl="0" algn="l">
              <a:lnSpc>
                <a:spcPct val="115000"/>
              </a:lnSpc>
              <a:spcBef>
                <a:spcPts val="1000"/>
              </a:spcBef>
              <a:spcAft>
                <a:spcPts val="1600"/>
              </a:spcAft>
              <a:buNone/>
            </a:pPr>
            <a:r>
              <a:t/>
            </a:r>
            <a:endParaRPr sz="1600">
              <a:solidFill>
                <a:srgbClr val="000000"/>
              </a:solidFill>
              <a:latin typeface="Helvetica Neue"/>
              <a:ea typeface="Helvetica Neue"/>
              <a:cs typeface="Helvetica Neue"/>
              <a:sym typeface="Helvetica Neue"/>
            </a:endParaRPr>
          </a:p>
        </p:txBody>
      </p:sp>
      <p:sp>
        <p:nvSpPr>
          <p:cNvPr id="144" name="Google Shape;14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19"/>
          <p:cNvPicPr preferRelativeResize="0"/>
          <p:nvPr/>
        </p:nvPicPr>
        <p:blipFill rotWithShape="1">
          <a:blip r:embed="rId4">
            <a:alphaModFix/>
          </a:blip>
          <a:srcRect b="0" l="0" r="50194" t="0"/>
          <a:stretch/>
        </p:blipFill>
        <p:spPr>
          <a:xfrm>
            <a:off x="6436200" y="930100"/>
            <a:ext cx="1258750" cy="1786125"/>
          </a:xfrm>
          <a:prstGeom prst="rect">
            <a:avLst/>
          </a:prstGeom>
          <a:noFill/>
          <a:ln>
            <a:noFill/>
          </a:ln>
        </p:spPr>
      </p:pic>
      <p:pic>
        <p:nvPicPr>
          <p:cNvPr id="146" name="Google Shape;146;p19"/>
          <p:cNvPicPr preferRelativeResize="0"/>
          <p:nvPr/>
        </p:nvPicPr>
        <p:blipFill>
          <a:blip r:embed="rId5">
            <a:alphaModFix/>
          </a:blip>
          <a:stretch>
            <a:fillRect/>
          </a:stretch>
        </p:blipFill>
        <p:spPr>
          <a:xfrm>
            <a:off x="5512801" y="1756475"/>
            <a:ext cx="923399" cy="689100"/>
          </a:xfrm>
          <a:prstGeom prst="rect">
            <a:avLst/>
          </a:prstGeom>
          <a:noFill/>
          <a:ln>
            <a:noFill/>
          </a:ln>
        </p:spPr>
      </p:pic>
      <p:sp>
        <p:nvSpPr>
          <p:cNvPr id="147" name="Google Shape;147;p19"/>
          <p:cNvSpPr txBox="1"/>
          <p:nvPr/>
        </p:nvSpPr>
        <p:spPr>
          <a:xfrm>
            <a:off x="7694950" y="976625"/>
            <a:ext cx="1368300" cy="62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Open Sans"/>
                <a:ea typeface="Open Sans"/>
                <a:cs typeface="Open Sans"/>
                <a:sym typeface="Open Sans"/>
              </a:rPr>
              <a:t>Gell-Mann</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(R.I.P. 5/24/19)</a:t>
            </a:r>
            <a:endParaRPr sz="12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sp>
        <p:nvSpPr>
          <p:cNvPr id="152" name="Google Shape;152;p20"/>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Types of Scattering</a:t>
            </a:r>
            <a:endParaRPr sz="2400">
              <a:solidFill>
                <a:schemeClr val="lt2"/>
              </a:solidFill>
              <a:latin typeface="Helvetica Neue"/>
              <a:ea typeface="Helvetica Neue"/>
              <a:cs typeface="Helvetica Neue"/>
              <a:sym typeface="Helvetica Neue"/>
            </a:endParaRPr>
          </a:p>
        </p:txBody>
      </p:sp>
      <p:sp>
        <p:nvSpPr>
          <p:cNvPr id="153" name="Google Shape;153;p20"/>
          <p:cNvSpPr txBox="1"/>
          <p:nvPr>
            <p:ph idx="1" type="body"/>
          </p:nvPr>
        </p:nvSpPr>
        <p:spPr>
          <a:xfrm>
            <a:off x="4629075" y="3248950"/>
            <a:ext cx="4392000" cy="12108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Deep Inelastic Scattering:</a:t>
            </a:r>
            <a:r>
              <a:rPr lang="en" sz="1600">
                <a:solidFill>
                  <a:srgbClr val="000000"/>
                </a:solidFill>
                <a:latin typeface="Helvetica Neue"/>
                <a:ea typeface="Helvetica Neue"/>
                <a:cs typeface="Helvetica Neue"/>
                <a:sym typeface="Helvetica Neue"/>
              </a:rPr>
              <a:t> proton breaks up and end up with a many particle final state</a:t>
            </a:r>
            <a:endParaRPr sz="14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1000"/>
              </a:spcAft>
              <a:buSzPts val="1400"/>
              <a:buFont typeface="Helvetica Neue"/>
              <a:buChar char="○"/>
            </a:pPr>
            <a:r>
              <a:rPr b="1" lang="en" sz="1400">
                <a:solidFill>
                  <a:srgbClr val="FF0000"/>
                </a:solidFill>
                <a:latin typeface="Helvetica Neue"/>
                <a:ea typeface="Helvetica Neue"/>
                <a:cs typeface="Helvetica Neue"/>
                <a:sym typeface="Helvetica Neue"/>
              </a:rPr>
              <a:t>Dynamical image! </a:t>
            </a:r>
            <a:endParaRPr sz="1600">
              <a:solidFill>
                <a:srgbClr val="000000"/>
              </a:solidFill>
              <a:latin typeface="Helvetica Neue"/>
              <a:ea typeface="Helvetica Neue"/>
              <a:cs typeface="Helvetica Neue"/>
              <a:sym typeface="Helvetica Neue"/>
            </a:endParaRPr>
          </a:p>
        </p:txBody>
      </p:sp>
      <p:sp>
        <p:nvSpPr>
          <p:cNvPr id="154" name="Google Shape;15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0"/>
          <p:cNvPicPr preferRelativeResize="0"/>
          <p:nvPr/>
        </p:nvPicPr>
        <p:blipFill>
          <a:blip r:embed="rId3">
            <a:alphaModFix/>
          </a:blip>
          <a:stretch>
            <a:fillRect/>
          </a:stretch>
        </p:blipFill>
        <p:spPr>
          <a:xfrm>
            <a:off x="76875" y="1706100"/>
            <a:ext cx="4552200" cy="3135100"/>
          </a:xfrm>
          <a:prstGeom prst="rect">
            <a:avLst/>
          </a:prstGeom>
          <a:noFill/>
          <a:ln>
            <a:noFill/>
          </a:ln>
        </p:spPr>
      </p:pic>
      <p:pic>
        <p:nvPicPr>
          <p:cNvPr id="156" name="Google Shape;156;p20"/>
          <p:cNvPicPr preferRelativeResize="0"/>
          <p:nvPr/>
        </p:nvPicPr>
        <p:blipFill>
          <a:blip r:embed="rId4">
            <a:alphaModFix/>
          </a:blip>
          <a:stretch>
            <a:fillRect/>
          </a:stretch>
        </p:blipFill>
        <p:spPr>
          <a:xfrm>
            <a:off x="1124675" y="735975"/>
            <a:ext cx="2456600" cy="1033625"/>
          </a:xfrm>
          <a:prstGeom prst="rect">
            <a:avLst/>
          </a:prstGeom>
          <a:noFill/>
          <a:ln>
            <a:noFill/>
          </a:ln>
        </p:spPr>
      </p:pic>
      <p:sp>
        <p:nvSpPr>
          <p:cNvPr id="157" name="Google Shape;157;p20"/>
          <p:cNvSpPr txBox="1"/>
          <p:nvPr/>
        </p:nvSpPr>
        <p:spPr>
          <a:xfrm>
            <a:off x="4629075" y="1120800"/>
            <a:ext cx="4392000" cy="1292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solidFill>
                  <a:srgbClr val="FF0000"/>
                </a:solidFill>
                <a:latin typeface="Helvetica Neue"/>
                <a:ea typeface="Helvetica Neue"/>
                <a:cs typeface="Helvetica Neue"/>
                <a:sym typeface="Helvetica Neue"/>
              </a:rPr>
              <a:t>Elastic Scattering:</a:t>
            </a:r>
            <a:r>
              <a:rPr lang="en" sz="1600">
                <a:latin typeface="Helvetica Neue"/>
                <a:ea typeface="Helvetica Neue"/>
                <a:cs typeface="Helvetica Neue"/>
                <a:sym typeface="Helvetica Neue"/>
              </a:rPr>
              <a:t> proton stays intact</a:t>
            </a:r>
            <a:endParaRPr sz="1600">
              <a:latin typeface="Helvetica Neue"/>
              <a:ea typeface="Helvetica Neue"/>
              <a:cs typeface="Helvetica Neue"/>
              <a:sym typeface="Helvetica Neue"/>
            </a:endParaRPr>
          </a:p>
          <a:p>
            <a:pPr indent="-317500" lvl="1" marL="914400" rtl="0" algn="l">
              <a:spcBef>
                <a:spcPts val="0"/>
              </a:spcBef>
              <a:spcAft>
                <a:spcPts val="0"/>
              </a:spcAft>
              <a:buClr>
                <a:srgbClr val="000000"/>
              </a:buClr>
              <a:buSzPts val="1400"/>
              <a:buFont typeface="Helvetica Neue"/>
              <a:buChar char="○"/>
            </a:pPr>
            <a:r>
              <a:rPr lang="en">
                <a:latin typeface="Helvetica Neue"/>
                <a:ea typeface="Helvetica Neue"/>
                <a:cs typeface="Helvetica Neue"/>
                <a:sym typeface="Helvetica Neue"/>
              </a:rPr>
              <a:t>The initial and final states are the same, only the momenta change.</a:t>
            </a:r>
            <a:endParaRPr>
              <a:latin typeface="Helvetica Neue"/>
              <a:ea typeface="Helvetica Neue"/>
              <a:cs typeface="Helvetica Neue"/>
              <a:sym typeface="Helvetica Neue"/>
            </a:endParaRPr>
          </a:p>
          <a:p>
            <a:pPr indent="-317500" lvl="1" marL="914400" rtl="0" algn="l">
              <a:spcBef>
                <a:spcPts val="0"/>
              </a:spcBef>
              <a:spcAft>
                <a:spcPts val="1000"/>
              </a:spcAft>
              <a:buClr>
                <a:srgbClr val="000000"/>
              </a:buClr>
              <a:buSzPts val="1400"/>
              <a:buFont typeface="Helvetica Neue"/>
              <a:buChar char="○"/>
            </a:pPr>
            <a:r>
              <a:rPr b="1" lang="en">
                <a:solidFill>
                  <a:srgbClr val="FF0000"/>
                </a:solidFill>
                <a:latin typeface="Helvetica Neue"/>
                <a:ea typeface="Helvetica Neue"/>
                <a:cs typeface="Helvetica Neue"/>
                <a:sym typeface="Helvetica Neue"/>
              </a:rPr>
              <a:t>Static image!</a:t>
            </a:r>
            <a:endParaRPr>
              <a:latin typeface="Open Sans"/>
              <a:ea typeface="Open Sans"/>
              <a:cs typeface="Open Sans"/>
              <a:sym typeface="Open Sans"/>
            </a:endParaRPr>
          </a:p>
        </p:txBody>
      </p:sp>
      <p:sp>
        <p:nvSpPr>
          <p:cNvPr id="158" name="Google Shape;158;p20"/>
          <p:cNvSpPr txBox="1"/>
          <p:nvPr/>
        </p:nvSpPr>
        <p:spPr>
          <a:xfrm>
            <a:off x="4629075" y="2421125"/>
            <a:ext cx="4392000" cy="82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solidFill>
                  <a:srgbClr val="FF0000"/>
                </a:solidFill>
                <a:latin typeface="Helvetica Neue"/>
                <a:ea typeface="Helvetica Neue"/>
                <a:cs typeface="Helvetica Neue"/>
                <a:sym typeface="Helvetica Neue"/>
              </a:rPr>
              <a:t>Inelastic Scattering:</a:t>
            </a:r>
            <a:r>
              <a:rPr lang="en" sz="1600">
                <a:latin typeface="Helvetica Neue"/>
                <a:ea typeface="Helvetica Neue"/>
                <a:cs typeface="Helvetica Neue"/>
                <a:sym typeface="Helvetica Neue"/>
              </a:rPr>
              <a:t> proton gets excited, produces excited states or proton’s resonances</a:t>
            </a:r>
            <a:endParaRPr sz="1800">
              <a:latin typeface="Helvetica Neue"/>
              <a:ea typeface="Helvetica Neue"/>
              <a:cs typeface="Helvetica Neue"/>
              <a:sym typeface="Helvetica Neue"/>
            </a:endParaRPr>
          </a:p>
          <a:p>
            <a:pPr indent="0" lvl="0" marL="0" rtl="0" algn="l">
              <a:spcBef>
                <a:spcPts val="1000"/>
              </a:spcBef>
              <a:spcAft>
                <a:spcPts val="0"/>
              </a:spcAft>
              <a:buNone/>
            </a:pPr>
            <a:r>
              <a:t/>
            </a:r>
            <a:endParaRPr>
              <a:latin typeface="Open Sans"/>
              <a:ea typeface="Open Sans"/>
              <a:cs typeface="Open Sans"/>
              <a:sym typeface="Open Sans"/>
            </a:endParaRPr>
          </a:p>
        </p:txBody>
      </p:sp>
      <p:sp>
        <p:nvSpPr>
          <p:cNvPr id="159" name="Google Shape;159;p20"/>
          <p:cNvSpPr txBox="1"/>
          <p:nvPr/>
        </p:nvSpPr>
        <p:spPr>
          <a:xfrm>
            <a:off x="3887800" y="4112650"/>
            <a:ext cx="260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sp>
        <p:nvSpPr>
          <p:cNvPr id="160" name="Google Shape;160;p20"/>
          <p:cNvSpPr txBox="1"/>
          <p:nvPr/>
        </p:nvSpPr>
        <p:spPr>
          <a:xfrm>
            <a:off x="1687025" y="1939775"/>
            <a:ext cx="260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sp>
        <p:nvSpPr>
          <p:cNvPr id="165" name="Google Shape;165;p21"/>
          <p:cNvSpPr txBox="1"/>
          <p:nvPr>
            <p:ph type="title"/>
          </p:nvPr>
        </p:nvSpPr>
        <p:spPr>
          <a:xfrm>
            <a:off x="311700" y="23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Helvetica Neue"/>
                <a:ea typeface="Helvetica Neue"/>
                <a:cs typeface="Helvetica Neue"/>
                <a:sym typeface="Helvetica Neue"/>
              </a:rPr>
              <a:t>Exploring the Inner Proton</a:t>
            </a:r>
            <a:endParaRPr sz="2400">
              <a:solidFill>
                <a:schemeClr val="lt2"/>
              </a:solidFill>
              <a:latin typeface="Helvetica Neue"/>
              <a:ea typeface="Helvetica Neue"/>
              <a:cs typeface="Helvetica Neue"/>
              <a:sym typeface="Helvetica Neue"/>
            </a:endParaRPr>
          </a:p>
        </p:txBody>
      </p:sp>
      <p:sp>
        <p:nvSpPr>
          <p:cNvPr id="166" name="Google Shape;166;p21"/>
          <p:cNvSpPr txBox="1"/>
          <p:nvPr>
            <p:ph idx="1" type="body"/>
          </p:nvPr>
        </p:nvSpPr>
        <p:spPr>
          <a:xfrm>
            <a:off x="3947950" y="989900"/>
            <a:ext cx="5130000" cy="3063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Deep Inelastic Scattering:</a:t>
            </a:r>
            <a:r>
              <a:rPr lang="en" sz="1600">
                <a:solidFill>
                  <a:srgbClr val="000000"/>
                </a:solidFill>
                <a:latin typeface="Helvetica Neue"/>
                <a:ea typeface="Helvetica Neue"/>
                <a:cs typeface="Helvetica Neue"/>
                <a:sym typeface="Helvetica Neue"/>
              </a:rPr>
              <a:t> cross sections almost independent of transferred momentum, Q</a:t>
            </a:r>
            <a:r>
              <a:rPr baseline="30000" lang="en" sz="1600">
                <a:solidFill>
                  <a:srgbClr val="000000"/>
                </a:solidFill>
                <a:latin typeface="Helvetica Neue"/>
                <a:ea typeface="Helvetica Neue"/>
                <a:cs typeface="Helvetica Neue"/>
                <a:sym typeface="Helvetica Neue"/>
              </a:rPr>
              <a:t>2</a:t>
            </a:r>
            <a:r>
              <a:rPr lang="en" sz="1600">
                <a:solidFill>
                  <a:srgbClr val="000000"/>
                </a:solidFill>
                <a:latin typeface="Helvetica Neue"/>
                <a:ea typeface="Helvetica Neue"/>
                <a:cs typeface="Helvetica Neue"/>
                <a:sym typeface="Helvetica Neue"/>
              </a:rPr>
              <a:t> </a:t>
            </a:r>
            <a:endParaRPr sz="1600">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i.e. “Form factors” -&gt; unity</a:t>
            </a:r>
            <a:endParaRPr>
              <a:solidFill>
                <a:srgbClr val="000000"/>
              </a:solidFill>
              <a:latin typeface="Helvetica Neue"/>
              <a:ea typeface="Helvetica Neue"/>
              <a:cs typeface="Helvetica Neue"/>
              <a:sym typeface="Helvetica Neue"/>
            </a:endParaRPr>
          </a:p>
          <a:p>
            <a:pPr indent="-317500" lvl="1" marL="914400" rtl="0" algn="l">
              <a:lnSpc>
                <a:spcPct val="100000"/>
              </a:lnSpc>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Scattering off point-like objects within proton</a:t>
            </a:r>
            <a:endParaRPr>
              <a:solidFill>
                <a:srgbClr val="000000"/>
              </a:solidFill>
              <a:latin typeface="Helvetica Neue"/>
              <a:ea typeface="Helvetica Neue"/>
              <a:cs typeface="Helvetica Neue"/>
              <a:sym typeface="Helvetica Neue"/>
            </a:endParaRPr>
          </a:p>
          <a:p>
            <a:pPr indent="0" lvl="0" marL="0" rtl="0" algn="l">
              <a:lnSpc>
                <a:spcPct val="100000"/>
              </a:lnSpc>
              <a:spcBef>
                <a:spcPts val="1000"/>
              </a:spcBef>
              <a:spcAft>
                <a:spcPts val="0"/>
              </a:spcAft>
              <a:buNone/>
            </a:pPr>
            <a:r>
              <a:t/>
            </a:r>
            <a:endParaRPr>
              <a:solidFill>
                <a:srgbClr val="000000"/>
              </a:solidFill>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Inelastic Scattering:</a:t>
            </a:r>
            <a:r>
              <a:rPr lang="en" sz="1600">
                <a:solidFill>
                  <a:srgbClr val="000000"/>
                </a:solidFill>
                <a:latin typeface="Helvetica Neue"/>
                <a:ea typeface="Helvetica Neue"/>
                <a:cs typeface="Helvetica Neue"/>
                <a:sym typeface="Helvetica Neue"/>
              </a:rPr>
              <a:t> cross sections weakly dependent on Q</a:t>
            </a:r>
            <a:r>
              <a:rPr baseline="30000" lang="en" sz="1600">
                <a:solidFill>
                  <a:srgbClr val="000000"/>
                </a:solidFill>
                <a:latin typeface="Helvetica Neue"/>
                <a:ea typeface="Helvetica Neue"/>
                <a:cs typeface="Helvetica Neue"/>
                <a:sym typeface="Helvetica Neue"/>
              </a:rPr>
              <a:t>2</a:t>
            </a:r>
            <a:endParaRPr baseline="30000" sz="1600">
              <a:solidFill>
                <a:srgbClr val="000000"/>
              </a:solidFill>
              <a:latin typeface="Helvetica Neue"/>
              <a:ea typeface="Helvetica Neue"/>
              <a:cs typeface="Helvetica Neue"/>
              <a:sym typeface="Helvetica Neue"/>
            </a:endParaRPr>
          </a:p>
          <a:p>
            <a:pPr indent="-330200" lvl="0" marL="457200" rtl="0" algn="l">
              <a:lnSpc>
                <a:spcPct val="100000"/>
              </a:lnSpc>
              <a:spcBef>
                <a:spcPts val="1000"/>
              </a:spcBef>
              <a:spcAft>
                <a:spcPts val="1000"/>
              </a:spcAft>
              <a:buClr>
                <a:srgbClr val="000000"/>
              </a:buClr>
              <a:buSzPts val="1600"/>
              <a:buFont typeface="Helvetica Neue"/>
              <a:buChar char="●"/>
            </a:pPr>
            <a:r>
              <a:rPr lang="en" sz="1600">
                <a:solidFill>
                  <a:srgbClr val="FF0000"/>
                </a:solidFill>
                <a:latin typeface="Helvetica Neue"/>
                <a:ea typeface="Helvetica Neue"/>
                <a:cs typeface="Helvetica Neue"/>
                <a:sym typeface="Helvetica Neue"/>
              </a:rPr>
              <a:t>Elastic Scattering:</a:t>
            </a:r>
            <a:r>
              <a:rPr lang="en" sz="1600">
                <a:solidFill>
                  <a:srgbClr val="000000"/>
                </a:solidFill>
                <a:latin typeface="Helvetica Neue"/>
                <a:ea typeface="Helvetica Neue"/>
                <a:cs typeface="Helvetica Neue"/>
                <a:sym typeface="Helvetica Neue"/>
              </a:rPr>
              <a:t> falls off rapidly with Q</a:t>
            </a:r>
            <a:r>
              <a:rPr baseline="30000" lang="en" sz="1600">
                <a:solidFill>
                  <a:srgbClr val="000000"/>
                </a:solidFill>
                <a:latin typeface="Helvetica Neue"/>
                <a:ea typeface="Helvetica Neue"/>
                <a:cs typeface="Helvetica Neue"/>
                <a:sym typeface="Helvetica Neue"/>
              </a:rPr>
              <a:t>2</a:t>
            </a:r>
            <a:r>
              <a:rPr lang="en" sz="1600">
                <a:solidFill>
                  <a:srgbClr val="000000"/>
                </a:solidFill>
                <a:latin typeface="Helvetica Neue"/>
                <a:ea typeface="Helvetica Neue"/>
                <a:cs typeface="Helvetica Neue"/>
                <a:sym typeface="Helvetica Neue"/>
              </a:rPr>
              <a:t> due to proton not being point-like</a:t>
            </a:r>
            <a:endParaRPr sz="1600">
              <a:solidFill>
                <a:srgbClr val="000000"/>
              </a:solidFill>
              <a:latin typeface="Helvetica Neue"/>
              <a:ea typeface="Helvetica Neue"/>
              <a:cs typeface="Helvetica Neue"/>
              <a:sym typeface="Helvetica Neue"/>
            </a:endParaRPr>
          </a:p>
        </p:txBody>
      </p:sp>
      <p:sp>
        <p:nvSpPr>
          <p:cNvPr id="167" name="Google Shape;16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21"/>
          <p:cNvPicPr preferRelativeResize="0"/>
          <p:nvPr/>
        </p:nvPicPr>
        <p:blipFill>
          <a:blip r:embed="rId3">
            <a:alphaModFix/>
          </a:blip>
          <a:stretch>
            <a:fillRect/>
          </a:stretch>
        </p:blipFill>
        <p:spPr>
          <a:xfrm>
            <a:off x="4378350" y="3653899"/>
            <a:ext cx="4269201" cy="863050"/>
          </a:xfrm>
          <a:prstGeom prst="rect">
            <a:avLst/>
          </a:prstGeom>
          <a:noFill/>
          <a:ln>
            <a:noFill/>
          </a:ln>
        </p:spPr>
      </p:pic>
      <p:pic>
        <p:nvPicPr>
          <p:cNvPr id="169" name="Google Shape;169;p21"/>
          <p:cNvPicPr preferRelativeResize="0"/>
          <p:nvPr/>
        </p:nvPicPr>
        <p:blipFill>
          <a:blip r:embed="rId4">
            <a:alphaModFix/>
          </a:blip>
          <a:stretch>
            <a:fillRect/>
          </a:stretch>
        </p:blipFill>
        <p:spPr>
          <a:xfrm>
            <a:off x="0" y="706875"/>
            <a:ext cx="3947950" cy="4349949"/>
          </a:xfrm>
          <a:prstGeom prst="rect">
            <a:avLst/>
          </a:prstGeom>
          <a:noFill/>
          <a:ln>
            <a:noFill/>
          </a:ln>
        </p:spPr>
      </p:pic>
      <p:cxnSp>
        <p:nvCxnSpPr>
          <p:cNvPr id="170" name="Google Shape;170;p21"/>
          <p:cNvCxnSpPr/>
          <p:nvPr/>
        </p:nvCxnSpPr>
        <p:spPr>
          <a:xfrm flipH="1" rot="10800000">
            <a:off x="3004250" y="1255750"/>
            <a:ext cx="1097400" cy="781200"/>
          </a:xfrm>
          <a:prstGeom prst="straightConnector1">
            <a:avLst/>
          </a:prstGeom>
          <a:noFill/>
          <a:ln cap="flat" cmpd="sng" w="9525">
            <a:solidFill>
              <a:srgbClr val="FF0000"/>
            </a:solidFill>
            <a:prstDash val="solid"/>
            <a:round/>
            <a:headEnd len="med" w="med" type="none"/>
            <a:tailEnd len="med" w="med" type="triangle"/>
          </a:ln>
        </p:spPr>
      </p:cxnSp>
      <p:cxnSp>
        <p:nvCxnSpPr>
          <p:cNvPr id="171" name="Google Shape;171;p21"/>
          <p:cNvCxnSpPr/>
          <p:nvPr/>
        </p:nvCxnSpPr>
        <p:spPr>
          <a:xfrm>
            <a:off x="3366850" y="2464850"/>
            <a:ext cx="772200" cy="74400"/>
          </a:xfrm>
          <a:prstGeom prst="straightConnector1">
            <a:avLst/>
          </a:prstGeom>
          <a:noFill/>
          <a:ln cap="flat" cmpd="sng" w="9525">
            <a:solidFill>
              <a:srgbClr val="FF0000"/>
            </a:solidFill>
            <a:prstDash val="solid"/>
            <a:round/>
            <a:headEnd len="med" w="med" type="none"/>
            <a:tailEnd len="med" w="med" type="triangle"/>
          </a:ln>
        </p:spPr>
      </p:cxnSp>
      <p:cxnSp>
        <p:nvCxnSpPr>
          <p:cNvPr id="172" name="Google Shape;172;p21"/>
          <p:cNvCxnSpPr/>
          <p:nvPr/>
        </p:nvCxnSpPr>
        <p:spPr>
          <a:xfrm flipH="1" rot="10800000">
            <a:off x="3301875" y="3199675"/>
            <a:ext cx="837000" cy="874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